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2"/>
  </p:notesMasterIdLst>
  <p:handoutMasterIdLst>
    <p:handoutMasterId r:id="rId53"/>
  </p:handoutMasterIdLst>
  <p:sldIdLst>
    <p:sldId id="256" r:id="rId2"/>
    <p:sldId id="259" r:id="rId3"/>
    <p:sldId id="261" r:id="rId4"/>
    <p:sldId id="441" r:id="rId5"/>
    <p:sldId id="271" r:id="rId6"/>
    <p:sldId id="272" r:id="rId7"/>
    <p:sldId id="444" r:id="rId8"/>
    <p:sldId id="350" r:id="rId9"/>
    <p:sldId id="373" r:id="rId10"/>
    <p:sldId id="445" r:id="rId11"/>
    <p:sldId id="361" r:id="rId12"/>
    <p:sldId id="367" r:id="rId13"/>
    <p:sldId id="368" r:id="rId14"/>
    <p:sldId id="369" r:id="rId15"/>
    <p:sldId id="370" r:id="rId16"/>
    <p:sldId id="371" r:id="rId17"/>
    <p:sldId id="372" r:id="rId18"/>
    <p:sldId id="296" r:id="rId19"/>
    <p:sldId id="435" r:id="rId20"/>
    <p:sldId id="446" r:id="rId21"/>
    <p:sldId id="447" r:id="rId22"/>
    <p:sldId id="448" r:id="rId23"/>
    <p:sldId id="449" r:id="rId24"/>
    <p:sldId id="450" r:id="rId25"/>
    <p:sldId id="451" r:id="rId26"/>
    <p:sldId id="452" r:id="rId27"/>
    <p:sldId id="453" r:id="rId28"/>
    <p:sldId id="406" r:id="rId29"/>
    <p:sldId id="409" r:id="rId30"/>
    <p:sldId id="408" r:id="rId31"/>
    <p:sldId id="407" r:id="rId32"/>
    <p:sldId id="410" r:id="rId33"/>
    <p:sldId id="276" r:id="rId34"/>
    <p:sldId id="308" r:id="rId35"/>
    <p:sldId id="420" r:id="rId36"/>
    <p:sldId id="423" r:id="rId37"/>
    <p:sldId id="429" r:id="rId38"/>
    <p:sldId id="309" r:id="rId39"/>
    <p:sldId id="357" r:id="rId40"/>
    <p:sldId id="427" r:id="rId41"/>
    <p:sldId id="443" r:id="rId42"/>
    <p:sldId id="426" r:id="rId43"/>
    <p:sldId id="413" r:id="rId44"/>
    <p:sldId id="340" r:id="rId45"/>
    <p:sldId id="290" r:id="rId46"/>
    <p:sldId id="375" r:id="rId47"/>
    <p:sldId id="288" r:id="rId48"/>
    <p:sldId id="289" r:id="rId49"/>
    <p:sldId id="374" r:id="rId50"/>
    <p:sldId id="318" r:id="rId5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C7E7"/>
    <a:srgbClr val="008000"/>
    <a:srgbClr val="006000"/>
    <a:srgbClr val="33CC33"/>
    <a:srgbClr val="ECF117"/>
    <a:srgbClr val="3366FF"/>
    <a:srgbClr val="003300"/>
    <a:srgbClr val="007600"/>
    <a:srgbClr val="CCCCFF"/>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81" autoAdjust="0"/>
    <p:restoredTop sz="93439" autoAdjust="0"/>
  </p:normalViewPr>
  <p:slideViewPr>
    <p:cSldViewPr snapToGrid="0">
      <p:cViewPr varScale="1">
        <p:scale>
          <a:sx n="77" d="100"/>
          <a:sy n="77" d="100"/>
        </p:scale>
        <p:origin x="874" y="67"/>
      </p:cViewPr>
      <p:guideLst/>
    </p:cSldViewPr>
  </p:slideViewPr>
  <p:notesTextViewPr>
    <p:cViewPr>
      <p:scale>
        <a:sx n="1" d="1"/>
        <a:sy n="1" d="1"/>
      </p:scale>
      <p:origin x="0" y="0"/>
    </p:cViewPr>
  </p:notesTextViewPr>
  <p:notesViewPr>
    <p:cSldViewPr snapToGrid="0">
      <p:cViewPr varScale="1">
        <p:scale>
          <a:sx n="84" d="100"/>
          <a:sy n="84" d="100"/>
        </p:scale>
        <p:origin x="39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473400950121225E-2"/>
          <c:y val="4.1859466729828959E-2"/>
          <c:w val="0.91048423609372586"/>
          <c:h val="0.81279144780939061"/>
        </c:manualLayout>
      </c:layout>
      <c:lineChart>
        <c:grouping val="standard"/>
        <c:varyColors val="0"/>
        <c:ser>
          <c:idx val="1"/>
          <c:order val="1"/>
          <c:tx>
            <c:strRef>
              <c:f>Sheet1!$D$2</c:f>
              <c:strCache>
                <c:ptCount val="1"/>
                <c:pt idx="0">
                  <c:v>Violent</c:v>
                </c:pt>
              </c:strCache>
            </c:strRef>
          </c:tx>
          <c:spPr>
            <a:ln w="19050" cap="rnd">
              <a:solidFill>
                <a:srgbClr val="FF0000"/>
              </a:solidFill>
              <a:round/>
            </a:ln>
            <a:effectLst/>
          </c:spPr>
          <c:marker>
            <c:symbol val="circle"/>
            <c:size val="8"/>
            <c:spPr>
              <a:solidFill>
                <a:srgbClr val="FF0000"/>
              </a:solidFill>
              <a:ln w="9525">
                <a:noFill/>
              </a:ln>
              <a:effectLst/>
            </c:spPr>
          </c:marker>
          <c:dLbls>
            <c:dLbl>
              <c:idx val="0"/>
              <c:layout>
                <c:manualLayout>
                  <c:x val="-2.5499380337800144E-2"/>
                  <c:y val="3.54544482844620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FD-4FD0-AD02-766015952DBF}"/>
                </c:ext>
              </c:extLst>
            </c:dLbl>
            <c:dLbl>
              <c:idx val="1"/>
              <c:layout>
                <c:manualLayout>
                  <c:x val="-2.5499380337800144E-2"/>
                  <c:y val="3.1683709219605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6FD-4FD0-AD02-766015952DBF}"/>
                </c:ext>
              </c:extLst>
            </c:dLbl>
            <c:dLbl>
              <c:idx val="2"/>
              <c:layout>
                <c:manualLayout>
                  <c:x val="-2.5499380337800186E-2"/>
                  <c:y val="3.54544482844620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6FD-4FD0-AD02-766015952DBF}"/>
                </c:ext>
              </c:extLst>
            </c:dLbl>
            <c:dLbl>
              <c:idx val="3"/>
              <c:layout>
                <c:manualLayout>
                  <c:x val="-3.0789348549690919E-2"/>
                  <c:y val="3.92251873493188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6FD-4FD0-AD02-766015952DBF}"/>
                </c:ext>
              </c:extLst>
            </c:dLbl>
            <c:dLbl>
              <c:idx val="4"/>
              <c:layout>
                <c:manualLayout>
                  <c:x val="-2.5499380337800144E-2"/>
                  <c:y val="2.41422310898920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6FD-4FD0-AD02-766015952DBF}"/>
                </c:ext>
              </c:extLst>
            </c:dLbl>
            <c:dLbl>
              <c:idx val="5"/>
              <c:layout>
                <c:manualLayout>
                  <c:x val="-2.5499382501390607E-2"/>
                  <c:y val="3.06589647152778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6FD-4FD0-AD02-766015952DBF}"/>
                </c:ext>
              </c:extLst>
            </c:dLbl>
            <c:dLbl>
              <c:idx val="6"/>
              <c:layout>
                <c:manualLayout>
                  <c:x val="-2.7876936210363149E-2"/>
                  <c:y val="2.79129701547487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6FD-4FD0-AD02-766015952DBF}"/>
                </c:ext>
              </c:extLst>
            </c:dLbl>
            <c:dLbl>
              <c:idx val="7"/>
              <c:layout>
                <c:manualLayout>
                  <c:x val="-2.5499380337800144E-2"/>
                  <c:y val="3.16837092196053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6FD-4FD0-AD02-766015952DBF}"/>
                </c:ext>
              </c:extLst>
            </c:dLbl>
            <c:dLbl>
              <c:idx val="12"/>
              <c:layout>
                <c:manualLayout>
                  <c:x val="-2.072908209193158E-2"/>
                  <c:y val="-2.45492955466460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6FD-4FD0-AD02-766015952DBF}"/>
                </c:ext>
              </c:extLst>
            </c:dLbl>
            <c:dLbl>
              <c:idx val="13"/>
              <c:layout>
                <c:manualLayout>
                  <c:x val="-2.0729082091931722E-2"/>
                  <c:y val="-2.45492955466460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6FD-4FD0-AD02-766015952DBF}"/>
                </c:ext>
              </c:extLst>
            </c:dLbl>
            <c:spPr>
              <a:noFill/>
              <a:ln>
                <a:noFill/>
              </a:ln>
              <a:effectLst/>
            </c:spPr>
            <c:txPr>
              <a:bodyPr rot="0" spcFirstLastPara="1" vertOverflow="ellipsis" vert="horz" wrap="square" anchor="ctr" anchorCtr="1"/>
              <a:lstStyle/>
              <a:p>
                <a:pPr>
                  <a:defRPr sz="11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numRef>
              <c:f>Sheet1!$B$3:$B$16</c:f>
              <c:numCache>
                <c:formatCode>General</c:formatCod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numCache>
            </c:numRef>
          </c:cat>
          <c:val>
            <c:numRef>
              <c:f>Sheet1!$D$3:$D$16</c:f>
              <c:numCache>
                <c:formatCode>General</c:formatCode>
                <c:ptCount val="14"/>
                <c:pt idx="0">
                  <c:v>6</c:v>
                </c:pt>
                <c:pt idx="1">
                  <c:v>4</c:v>
                </c:pt>
                <c:pt idx="2">
                  <c:v>5</c:v>
                </c:pt>
                <c:pt idx="3">
                  <c:v>10</c:v>
                </c:pt>
                <c:pt idx="4">
                  <c:v>5</c:v>
                </c:pt>
                <c:pt idx="5">
                  <c:v>9</c:v>
                </c:pt>
                <c:pt idx="6">
                  <c:v>8</c:v>
                </c:pt>
                <c:pt idx="7">
                  <c:v>5</c:v>
                </c:pt>
                <c:pt idx="8">
                  <c:v>0</c:v>
                </c:pt>
                <c:pt idx="9">
                  <c:v>0</c:v>
                </c:pt>
                <c:pt idx="10">
                  <c:v>0</c:v>
                </c:pt>
                <c:pt idx="11">
                  <c:v>0</c:v>
                </c:pt>
                <c:pt idx="12">
                  <c:v>1</c:v>
                </c:pt>
                <c:pt idx="13">
                  <c:v>1</c:v>
                </c:pt>
              </c:numCache>
            </c:numRef>
          </c:val>
          <c:smooth val="0"/>
          <c:extLst>
            <c:ext xmlns:c16="http://schemas.microsoft.com/office/drawing/2014/chart" uri="{C3380CC4-5D6E-409C-BE32-E72D297353CC}">
              <c16:uniqueId val="{00000008-76FD-4FD0-AD02-766015952DBF}"/>
            </c:ext>
          </c:extLst>
        </c:ser>
        <c:ser>
          <c:idx val="2"/>
          <c:order val="2"/>
          <c:tx>
            <c:strRef>
              <c:f>Sheet1!$E$2</c:f>
              <c:strCache>
                <c:ptCount val="1"/>
                <c:pt idx="0">
                  <c:v>Non-Violent</c:v>
                </c:pt>
              </c:strCache>
            </c:strRef>
          </c:tx>
          <c:spPr>
            <a:ln w="19050" cap="rnd">
              <a:solidFill>
                <a:srgbClr val="0070C0"/>
              </a:solidFill>
              <a:round/>
            </a:ln>
            <a:effectLst/>
          </c:spPr>
          <c:marker>
            <c:symbol val="circle"/>
            <c:size val="8"/>
            <c:spPr>
              <a:solidFill>
                <a:srgbClr val="0070C0"/>
              </a:solidFill>
              <a:ln w="9525">
                <a:noFill/>
              </a:ln>
              <a:effectLst/>
            </c:spPr>
          </c:marker>
          <c:dLbls>
            <c:dLbl>
              <c:idx val="0"/>
              <c:layout>
                <c:manualLayout>
                  <c:x val="-2.312182446523715E-2"/>
                  <c:y val="-3.24188548829587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6FD-4FD0-AD02-766015952DBF}"/>
                </c:ext>
              </c:extLst>
            </c:dLbl>
            <c:dLbl>
              <c:idx val="1"/>
              <c:layout>
                <c:manualLayout>
                  <c:x val="-3.2632047955489157E-2"/>
                  <c:y val="-3.99603330126720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6FD-4FD0-AD02-766015952DBF}"/>
                </c:ext>
              </c:extLst>
            </c:dLbl>
            <c:dLbl>
              <c:idx val="2"/>
              <c:layout>
                <c:manualLayout>
                  <c:x val="-2.5435739414125899E-2"/>
                  <c:y val="-3.71067679279802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6FD-4FD0-AD02-766015952DBF}"/>
                </c:ext>
              </c:extLst>
            </c:dLbl>
            <c:dLbl>
              <c:idx val="3"/>
              <c:layout>
                <c:manualLayout>
                  <c:x val="-1.4146457441749881E-2"/>
                  <c:y val="-2.86481158181019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6FD-4FD0-AD02-766015952DBF}"/>
                </c:ext>
              </c:extLst>
            </c:dLbl>
            <c:dLbl>
              <c:idx val="4"/>
              <c:layout>
                <c:manualLayout>
                  <c:x val="-1.3992830472091574E-2"/>
                  <c:y val="-2.76234659500722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6FD-4FD0-AD02-766015952DBF}"/>
                </c:ext>
              </c:extLst>
            </c:dLbl>
            <c:dLbl>
              <c:idx val="7"/>
              <c:layout>
                <c:manualLayout>
                  <c:x val="-2.4804714450444833E-2"/>
                  <c:y val="-2.98509363053536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76FD-4FD0-AD02-766015952DBF}"/>
                </c:ext>
              </c:extLst>
            </c:dLbl>
            <c:dLbl>
              <c:idx val="8"/>
              <c:layout>
                <c:manualLayout>
                  <c:x val="-2.0744268592674132E-2"/>
                  <c:y val="-3.61895939478154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6FD-4FD0-AD02-766015952DBF}"/>
                </c:ext>
              </c:extLst>
            </c:dLbl>
            <c:dLbl>
              <c:idx val="9"/>
              <c:layout>
                <c:manualLayout>
                  <c:x val="-2.3341871626497777E-2"/>
                  <c:y val="-3.44559117744977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6FD-4FD0-AD02-766015952DBF}"/>
                </c:ext>
              </c:extLst>
            </c:dLbl>
            <c:dLbl>
              <c:idx val="10"/>
              <c:layout>
                <c:manualLayout>
                  <c:x val="-2.5499380337800144E-2"/>
                  <c:y val="-3.99603330126720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6FD-4FD0-AD02-766015952DBF}"/>
                </c:ext>
              </c:extLst>
            </c:dLbl>
            <c:dLbl>
              <c:idx val="11"/>
              <c:layout>
                <c:manualLayout>
                  <c:x val="-1.9701059145181037E-2"/>
                  <c:y val="-3.2418749089417824E-2"/>
                </c:manualLayout>
              </c:layout>
              <c:spPr>
                <a:noFill/>
                <a:ln>
                  <a:noFill/>
                </a:ln>
                <a:effectLst/>
              </c:spPr>
              <c:txPr>
                <a:bodyPr rot="0" spcFirstLastPara="1" vertOverflow="ellipsis" vert="horz" wrap="square" anchor="ctr" anchorCtr="1"/>
                <a:lstStyle/>
                <a:p>
                  <a:pPr>
                    <a:defRPr sz="1100" b="0" i="0" u="none" strike="noStrike" kern="1200" baseline="0">
                      <a:solidFill>
                        <a:schemeClr val="accent5">
                          <a:lumMod val="75000"/>
                        </a:schemeClr>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76FD-4FD0-AD02-766015952DBF}"/>
                </c:ext>
              </c:extLst>
            </c:dLbl>
            <c:dLbl>
              <c:idx val="13"/>
              <c:layout>
                <c:manualLayout>
                  <c:x val="-2.4766384928993551E-2"/>
                  <c:y val="-2.98651298658604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6FD-4FD0-AD02-766015952DBF}"/>
                </c:ext>
              </c:extLst>
            </c:dLbl>
            <c:spPr>
              <a:noFill/>
              <a:ln>
                <a:noFill/>
              </a:ln>
              <a:effectLst/>
            </c:spPr>
            <c:txPr>
              <a:bodyPr rot="0" spcFirstLastPara="1" vertOverflow="ellipsis" vert="horz" wrap="square" anchor="ctr" anchorCtr="1"/>
              <a:lstStyle/>
              <a:p>
                <a:pPr>
                  <a:defRPr sz="1100" b="0" i="0" u="none" strike="noStrike" kern="1200" baseline="0">
                    <a:solidFill>
                      <a:schemeClr val="accent5">
                        <a:lumMod val="7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numRef>
              <c:f>Sheet1!$B$3:$B$16</c:f>
              <c:numCache>
                <c:formatCode>General</c:formatCod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numCache>
            </c:numRef>
          </c:cat>
          <c:val>
            <c:numRef>
              <c:f>Sheet1!$E$3:$E$16</c:f>
              <c:numCache>
                <c:formatCode>General</c:formatCode>
                <c:ptCount val="14"/>
                <c:pt idx="0">
                  <c:v>9</c:v>
                </c:pt>
                <c:pt idx="1">
                  <c:v>5</c:v>
                </c:pt>
                <c:pt idx="2">
                  <c:v>37</c:v>
                </c:pt>
                <c:pt idx="3">
                  <c:v>25</c:v>
                </c:pt>
                <c:pt idx="4">
                  <c:v>15</c:v>
                </c:pt>
                <c:pt idx="5">
                  <c:v>9</c:v>
                </c:pt>
                <c:pt idx="6">
                  <c:v>10</c:v>
                </c:pt>
                <c:pt idx="7">
                  <c:v>12</c:v>
                </c:pt>
                <c:pt idx="8">
                  <c:v>5</c:v>
                </c:pt>
                <c:pt idx="9">
                  <c:v>7</c:v>
                </c:pt>
                <c:pt idx="10">
                  <c:v>4</c:v>
                </c:pt>
                <c:pt idx="11">
                  <c:v>9</c:v>
                </c:pt>
                <c:pt idx="12">
                  <c:v>5</c:v>
                </c:pt>
                <c:pt idx="13">
                  <c:v>10</c:v>
                </c:pt>
              </c:numCache>
            </c:numRef>
          </c:val>
          <c:smooth val="0"/>
          <c:extLst>
            <c:ext xmlns:c16="http://schemas.microsoft.com/office/drawing/2014/chart" uri="{C3380CC4-5D6E-409C-BE32-E72D297353CC}">
              <c16:uniqueId val="{00000013-76FD-4FD0-AD02-766015952DBF}"/>
            </c:ext>
          </c:extLst>
        </c:ser>
        <c:dLbls>
          <c:showLegendKey val="0"/>
          <c:showVal val="0"/>
          <c:showCatName val="0"/>
          <c:showSerName val="0"/>
          <c:showPercent val="0"/>
          <c:showBubbleSize val="0"/>
        </c:dLbls>
        <c:marker val="1"/>
        <c:smooth val="0"/>
        <c:axId val="368977136"/>
        <c:axId val="368974976"/>
        <c:extLst>
          <c:ext xmlns:c15="http://schemas.microsoft.com/office/drawing/2012/chart" uri="{02D57815-91ED-43cb-92C2-25804820EDAC}">
            <c15:filteredLineSeries>
              <c15:ser>
                <c:idx val="0"/>
                <c:order val="0"/>
                <c:tx>
                  <c:strRef>
                    <c:extLst>
                      <c:ext uri="{02D57815-91ED-43cb-92C2-25804820EDAC}">
                        <c15:formulaRef>
                          <c15:sqref>Sheet1!$C$2</c15:sqref>
                        </c15:formulaRef>
                      </c:ext>
                    </c:extLst>
                    <c:strCache>
                      <c:ptCount val="1"/>
                      <c:pt idx="0">
                        <c:v>Total Events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cat>
                  <c:numRef>
                    <c:extLst>
                      <c:ext uri="{02D57815-91ED-43cb-92C2-25804820EDAC}">
                        <c15:formulaRef>
                          <c15:sqref>Sheet1!$B$3:$B$16</c15:sqref>
                        </c15:formulaRef>
                      </c:ext>
                    </c:extLst>
                    <c:numCache>
                      <c:formatCode>General</c:formatCod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numCache>
                  </c:numRef>
                </c:cat>
                <c:val>
                  <c:numRef>
                    <c:extLst>
                      <c:ext uri="{02D57815-91ED-43cb-92C2-25804820EDAC}">
                        <c15:formulaRef>
                          <c15:sqref>Sheet1!$C$3:$C$16</c15:sqref>
                        </c15:formulaRef>
                      </c:ext>
                    </c:extLst>
                    <c:numCache>
                      <c:formatCode>General</c:formatCode>
                      <c:ptCount val="14"/>
                      <c:pt idx="0">
                        <c:v>10</c:v>
                      </c:pt>
                      <c:pt idx="1">
                        <c:v>9</c:v>
                      </c:pt>
                      <c:pt idx="2">
                        <c:v>42</c:v>
                      </c:pt>
                      <c:pt idx="3">
                        <c:v>35</c:v>
                      </c:pt>
                      <c:pt idx="4">
                        <c:v>20</c:v>
                      </c:pt>
                      <c:pt idx="5">
                        <c:v>18</c:v>
                      </c:pt>
                      <c:pt idx="6">
                        <c:v>18</c:v>
                      </c:pt>
                      <c:pt idx="7">
                        <c:v>17</c:v>
                      </c:pt>
                      <c:pt idx="8">
                        <c:v>5</c:v>
                      </c:pt>
                      <c:pt idx="9">
                        <c:v>7</c:v>
                      </c:pt>
                      <c:pt idx="10">
                        <c:v>4</c:v>
                      </c:pt>
                      <c:pt idx="11">
                        <c:v>9</c:v>
                      </c:pt>
                      <c:pt idx="12">
                        <c:v>6</c:v>
                      </c:pt>
                      <c:pt idx="13">
                        <c:v>11</c:v>
                      </c:pt>
                    </c:numCache>
                  </c:numRef>
                </c:val>
                <c:smooth val="0"/>
                <c:extLst>
                  <c:ext xmlns:c16="http://schemas.microsoft.com/office/drawing/2014/chart" uri="{C3380CC4-5D6E-409C-BE32-E72D297353CC}">
                    <c16:uniqueId val="{00000014-76FD-4FD0-AD02-766015952DBF}"/>
                  </c:ext>
                </c:extLst>
              </c15:ser>
            </c15:filteredLineSeries>
          </c:ext>
        </c:extLst>
      </c:lineChart>
      <c:catAx>
        <c:axId val="368977136"/>
        <c:scaling>
          <c:orientation val="minMax"/>
        </c:scaling>
        <c:delete val="0"/>
        <c:axPos val="b"/>
        <c:majorGridlines>
          <c:spPr>
            <a:ln w="6350" cap="flat" cmpd="sng" algn="ctr">
              <a:solidFill>
                <a:schemeClr val="tx1">
                  <a:lumMod val="50000"/>
                  <a:lumOff val="50000"/>
                </a:schemeClr>
              </a:solidFill>
              <a:round/>
            </a:ln>
            <a:effectLst/>
          </c:spPr>
        </c:maj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spc="1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crossAx val="368974976"/>
        <c:crosses val="autoZero"/>
        <c:auto val="1"/>
        <c:lblAlgn val="ctr"/>
        <c:lblOffset val="100"/>
        <c:noMultiLvlLbl val="0"/>
      </c:catAx>
      <c:valAx>
        <c:axId val="368974976"/>
        <c:scaling>
          <c:orientation val="minMax"/>
        </c:scaling>
        <c:delete val="0"/>
        <c:axPos val="r"/>
        <c:majorGridlines>
          <c:spPr>
            <a:ln w="6350" cap="flat" cmpd="sng" algn="ctr">
              <a:noFill/>
              <a:round/>
            </a:ln>
            <a:effectLst/>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68977136"/>
        <c:crosses val="max"/>
        <c:crossBetween val="between"/>
        <c:majorUnit val="5"/>
        <c:minorUnit val="1"/>
      </c:valAx>
      <c:spPr>
        <a:noFill/>
        <a:ln>
          <a:noFill/>
        </a:ln>
        <a:effectLst/>
      </c:spPr>
    </c:plotArea>
    <c:legend>
      <c:legendPos val="b"/>
      <c:legendEntry>
        <c:idx val="0"/>
        <c:txPr>
          <a:bodyPr rot="0" spcFirstLastPara="1" vertOverflow="ellipsis" vert="horz" wrap="square" anchor="ctr" anchorCtr="1"/>
          <a:lstStyle/>
          <a:p>
            <a:pPr>
              <a:defRPr sz="1600" b="1"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600" b="1" i="0" u="none" strike="noStrike" kern="1200" baseline="0">
                <a:solidFill>
                  <a:srgbClr val="0070C0"/>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26844759520582417"/>
          <c:y val="0.93955383664367131"/>
          <c:w val="0.49458830762768674"/>
          <c:h val="6.0141506632937852E-2"/>
        </c:manualLayout>
      </c:layout>
      <c:overlay val="0"/>
      <c:spPr>
        <a:noFill/>
        <a:ln>
          <a:noFill/>
        </a:ln>
        <a:effectLst/>
      </c:spPr>
      <c:txPr>
        <a:bodyPr rot="0" spcFirstLastPara="1" vertOverflow="ellipsis" vert="horz" wrap="square" anchor="ctr" anchorCtr="1"/>
        <a:lstStyle/>
        <a:p>
          <a:pPr>
            <a:defRPr sz="1300" b="1" i="0" u="none" strike="noStrike" kern="1200" baseline="0">
              <a:solidFill>
                <a:schemeClr val="bg2">
                  <a:lumMod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13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D84E97-EC6E-42FF-BA84-EC44C46ADD94}"/>
              </a:ext>
            </a:extLst>
          </p:cNvPr>
          <p:cNvSpPr>
            <a:spLocks noGrp="1"/>
          </p:cNvSpPr>
          <p:nvPr>
            <p:ph type="hdr" sz="quarter"/>
          </p:nvPr>
        </p:nvSpPr>
        <p:spPr>
          <a:xfrm>
            <a:off x="0" y="0"/>
            <a:ext cx="2945659" cy="498055"/>
          </a:xfrm>
          <a:prstGeom prst="rect">
            <a:avLst/>
          </a:prstGeom>
        </p:spPr>
        <p:txBody>
          <a:bodyPr vert="horz" lIns="93170" tIns="46586" rIns="93170" bIns="46586" rtlCol="0"/>
          <a:lstStyle>
            <a:lvl1pPr algn="l">
              <a:defRPr sz="1200"/>
            </a:lvl1pPr>
          </a:lstStyle>
          <a:p>
            <a:endParaRPr lang="en-ZA" dirty="0"/>
          </a:p>
        </p:txBody>
      </p:sp>
      <p:sp>
        <p:nvSpPr>
          <p:cNvPr id="3" name="Date Placeholder 2">
            <a:extLst>
              <a:ext uri="{FF2B5EF4-FFF2-40B4-BE49-F238E27FC236}">
                <a16:creationId xmlns:a16="http://schemas.microsoft.com/office/drawing/2014/main" id="{C76DBA63-E532-423B-8FE4-90F695948BE2}"/>
              </a:ext>
            </a:extLst>
          </p:cNvPr>
          <p:cNvSpPr>
            <a:spLocks noGrp="1"/>
          </p:cNvSpPr>
          <p:nvPr>
            <p:ph type="dt" sz="quarter" idx="1"/>
          </p:nvPr>
        </p:nvSpPr>
        <p:spPr>
          <a:xfrm>
            <a:off x="3850443" y="0"/>
            <a:ext cx="2945659" cy="498055"/>
          </a:xfrm>
          <a:prstGeom prst="rect">
            <a:avLst/>
          </a:prstGeom>
        </p:spPr>
        <p:txBody>
          <a:bodyPr vert="horz" lIns="93170" tIns="46586" rIns="93170" bIns="46586" rtlCol="0"/>
          <a:lstStyle>
            <a:lvl1pPr algn="r">
              <a:defRPr sz="1200"/>
            </a:lvl1pPr>
          </a:lstStyle>
          <a:p>
            <a:fld id="{17820C78-FBE7-4BDC-A570-9FDB69A1B22F}" type="datetimeFigureOut">
              <a:rPr lang="en-ZA" smtClean="0"/>
              <a:t>2024/12/11</a:t>
            </a:fld>
            <a:endParaRPr lang="en-ZA" dirty="0"/>
          </a:p>
        </p:txBody>
      </p:sp>
      <p:sp>
        <p:nvSpPr>
          <p:cNvPr id="4" name="Footer Placeholder 3">
            <a:extLst>
              <a:ext uri="{FF2B5EF4-FFF2-40B4-BE49-F238E27FC236}">
                <a16:creationId xmlns:a16="http://schemas.microsoft.com/office/drawing/2014/main" id="{17CCE9A0-3316-42BD-A5AB-5B64005DD49B}"/>
              </a:ext>
            </a:extLst>
          </p:cNvPr>
          <p:cNvSpPr>
            <a:spLocks noGrp="1"/>
          </p:cNvSpPr>
          <p:nvPr>
            <p:ph type="ftr" sz="quarter" idx="2"/>
          </p:nvPr>
        </p:nvSpPr>
        <p:spPr>
          <a:xfrm>
            <a:off x="0" y="9428585"/>
            <a:ext cx="2945659" cy="498055"/>
          </a:xfrm>
          <a:prstGeom prst="rect">
            <a:avLst/>
          </a:prstGeom>
        </p:spPr>
        <p:txBody>
          <a:bodyPr vert="horz" lIns="93170" tIns="46586" rIns="93170" bIns="46586" rtlCol="0" anchor="b"/>
          <a:lstStyle>
            <a:lvl1pPr algn="l">
              <a:defRPr sz="1200"/>
            </a:lvl1pPr>
          </a:lstStyle>
          <a:p>
            <a:endParaRPr lang="en-ZA" dirty="0"/>
          </a:p>
        </p:txBody>
      </p:sp>
      <p:sp>
        <p:nvSpPr>
          <p:cNvPr id="5" name="Slide Number Placeholder 4">
            <a:extLst>
              <a:ext uri="{FF2B5EF4-FFF2-40B4-BE49-F238E27FC236}">
                <a16:creationId xmlns:a16="http://schemas.microsoft.com/office/drawing/2014/main" id="{BA577D75-F401-493B-98F2-BC1A67345042}"/>
              </a:ext>
            </a:extLst>
          </p:cNvPr>
          <p:cNvSpPr>
            <a:spLocks noGrp="1"/>
          </p:cNvSpPr>
          <p:nvPr>
            <p:ph type="sldNum" sz="quarter" idx="3"/>
          </p:nvPr>
        </p:nvSpPr>
        <p:spPr>
          <a:xfrm>
            <a:off x="3850443" y="9428585"/>
            <a:ext cx="2945659" cy="498055"/>
          </a:xfrm>
          <a:prstGeom prst="rect">
            <a:avLst/>
          </a:prstGeom>
        </p:spPr>
        <p:txBody>
          <a:bodyPr vert="horz" lIns="93170" tIns="46586" rIns="93170" bIns="46586" rtlCol="0" anchor="b"/>
          <a:lstStyle>
            <a:lvl1pPr algn="r">
              <a:defRPr sz="1200"/>
            </a:lvl1pPr>
          </a:lstStyle>
          <a:p>
            <a:fld id="{EDFE68CA-6410-4577-9D21-2D4A13FB0EC7}" type="slidenum">
              <a:rPr lang="en-ZA" smtClean="0"/>
              <a:t>‹#›</a:t>
            </a:fld>
            <a:endParaRPr lang="en-ZA" dirty="0"/>
          </a:p>
        </p:txBody>
      </p:sp>
    </p:spTree>
    <p:extLst>
      <p:ext uri="{BB962C8B-B14F-4D97-AF65-F5344CB8AC3E}">
        <p14:creationId xmlns:p14="http://schemas.microsoft.com/office/powerpoint/2010/main" val="25073965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5"/>
          </a:xfrm>
          <a:prstGeom prst="rect">
            <a:avLst/>
          </a:prstGeom>
        </p:spPr>
        <p:txBody>
          <a:bodyPr vert="horz" lIns="93170" tIns="46586" rIns="93170" bIns="46586" rtlCol="0"/>
          <a:lstStyle>
            <a:lvl1pPr algn="l">
              <a:defRPr sz="1200"/>
            </a:lvl1pPr>
          </a:lstStyle>
          <a:p>
            <a:endParaRPr lang="en-ZA" dirty="0"/>
          </a:p>
        </p:txBody>
      </p:sp>
      <p:sp>
        <p:nvSpPr>
          <p:cNvPr id="3" name="Date Placeholder 2"/>
          <p:cNvSpPr>
            <a:spLocks noGrp="1"/>
          </p:cNvSpPr>
          <p:nvPr>
            <p:ph type="dt" idx="1"/>
          </p:nvPr>
        </p:nvSpPr>
        <p:spPr>
          <a:xfrm>
            <a:off x="3850443" y="0"/>
            <a:ext cx="2945659" cy="498055"/>
          </a:xfrm>
          <a:prstGeom prst="rect">
            <a:avLst/>
          </a:prstGeom>
        </p:spPr>
        <p:txBody>
          <a:bodyPr vert="horz" lIns="93170" tIns="46586" rIns="93170" bIns="46586" rtlCol="0"/>
          <a:lstStyle>
            <a:lvl1pPr algn="r">
              <a:defRPr sz="1200"/>
            </a:lvl1pPr>
          </a:lstStyle>
          <a:p>
            <a:fld id="{B0D3E3E1-00CB-45E4-9E08-AEC511D12148}" type="datetimeFigureOut">
              <a:rPr lang="en-ZA" smtClean="0"/>
              <a:t>2024/12/11</a:t>
            </a:fld>
            <a:endParaRPr lang="en-ZA" dirty="0"/>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3170" tIns="46586" rIns="93170" bIns="46586" rtlCol="0" anchor="ctr"/>
          <a:lstStyle/>
          <a:p>
            <a:endParaRPr lang="en-ZA"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3170" tIns="46586" rIns="93170"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28585"/>
            <a:ext cx="2945659" cy="498055"/>
          </a:xfrm>
          <a:prstGeom prst="rect">
            <a:avLst/>
          </a:prstGeom>
        </p:spPr>
        <p:txBody>
          <a:bodyPr vert="horz" lIns="93170" tIns="46586" rIns="93170" bIns="46586"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50443" y="9428585"/>
            <a:ext cx="2945659" cy="498055"/>
          </a:xfrm>
          <a:prstGeom prst="rect">
            <a:avLst/>
          </a:prstGeom>
        </p:spPr>
        <p:txBody>
          <a:bodyPr vert="horz" lIns="93170" tIns="46586" rIns="93170" bIns="46586" rtlCol="0" anchor="b"/>
          <a:lstStyle>
            <a:lvl1pPr algn="r">
              <a:defRPr sz="1200"/>
            </a:lvl1pPr>
          </a:lstStyle>
          <a:p>
            <a:fld id="{5B053FA6-88D6-4C1D-A91B-0BFF9DF48132}" type="slidenum">
              <a:rPr lang="en-ZA" smtClean="0"/>
              <a:t>‹#›</a:t>
            </a:fld>
            <a:endParaRPr lang="en-ZA" dirty="0"/>
          </a:p>
        </p:txBody>
      </p:sp>
    </p:spTree>
    <p:extLst>
      <p:ext uri="{BB962C8B-B14F-4D97-AF65-F5344CB8AC3E}">
        <p14:creationId xmlns:p14="http://schemas.microsoft.com/office/powerpoint/2010/main" val="2208616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053FA6-88D6-4C1D-A91B-0BFF9DF48132}" type="slidenum">
              <a:rPr lang="en-ZA" smtClean="0"/>
              <a:t>1</a:t>
            </a:fld>
            <a:endParaRPr lang="en-ZA" dirty="0"/>
          </a:p>
        </p:txBody>
      </p:sp>
    </p:spTree>
    <p:extLst>
      <p:ext uri="{BB962C8B-B14F-4D97-AF65-F5344CB8AC3E}">
        <p14:creationId xmlns:p14="http://schemas.microsoft.com/office/powerpoint/2010/main" val="366423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90C63-C230-6582-417B-2C3D293637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5CC79B-3066-77E7-FD7B-831EE5041F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D0D5ED-9AFD-560C-651F-6CDA4A632644}"/>
              </a:ext>
            </a:extLst>
          </p:cNvPr>
          <p:cNvSpPr>
            <a:spLocks noGrp="1"/>
          </p:cNvSpPr>
          <p:nvPr>
            <p:ph type="body" idx="1"/>
          </p:nvPr>
        </p:nvSpPr>
        <p:spPr/>
        <p:txBody>
          <a:bodyPr/>
          <a:lstStyle/>
          <a:p>
            <a:pPr marL="0" indent="0">
              <a:buNone/>
            </a:pPr>
            <a:endParaRPr lang="en-GB" dirty="0"/>
          </a:p>
        </p:txBody>
      </p:sp>
      <p:sp>
        <p:nvSpPr>
          <p:cNvPr id="4" name="Slide Number Placeholder 3">
            <a:extLst>
              <a:ext uri="{FF2B5EF4-FFF2-40B4-BE49-F238E27FC236}">
                <a16:creationId xmlns:a16="http://schemas.microsoft.com/office/drawing/2014/main" id="{D8DB9855-D6DD-0FA8-B76A-DFD7A0D75527}"/>
              </a:ext>
            </a:extLst>
          </p:cNvPr>
          <p:cNvSpPr>
            <a:spLocks noGrp="1"/>
          </p:cNvSpPr>
          <p:nvPr>
            <p:ph type="sldNum" sz="quarter" idx="10"/>
          </p:nvPr>
        </p:nvSpPr>
        <p:spPr/>
        <p:txBody>
          <a:bodyPr/>
          <a:lstStyle/>
          <a:p>
            <a:fld id="{5B053FA6-88D6-4C1D-A91B-0BFF9DF48132}" type="slidenum">
              <a:rPr lang="en-ZA" smtClean="0"/>
              <a:t>23</a:t>
            </a:fld>
            <a:endParaRPr lang="en-ZA" dirty="0"/>
          </a:p>
        </p:txBody>
      </p:sp>
    </p:spTree>
    <p:extLst>
      <p:ext uri="{BB962C8B-B14F-4D97-AF65-F5344CB8AC3E}">
        <p14:creationId xmlns:p14="http://schemas.microsoft.com/office/powerpoint/2010/main" val="893160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24446-F2C7-2783-3D4F-8B19658C32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9379AF-20F5-8409-8F03-10FD6A2515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465E61-2A51-BA63-C3F4-D7546D47E5E7}"/>
              </a:ext>
            </a:extLst>
          </p:cNvPr>
          <p:cNvSpPr>
            <a:spLocks noGrp="1"/>
          </p:cNvSpPr>
          <p:nvPr>
            <p:ph type="body" idx="1"/>
          </p:nvPr>
        </p:nvSpPr>
        <p:spPr/>
        <p:txBody>
          <a:bodyPr/>
          <a:lstStyle/>
          <a:p>
            <a:pPr marL="0" indent="0">
              <a:buNone/>
            </a:pPr>
            <a:endParaRPr lang="en-GB" dirty="0"/>
          </a:p>
        </p:txBody>
      </p:sp>
      <p:sp>
        <p:nvSpPr>
          <p:cNvPr id="4" name="Slide Number Placeholder 3">
            <a:extLst>
              <a:ext uri="{FF2B5EF4-FFF2-40B4-BE49-F238E27FC236}">
                <a16:creationId xmlns:a16="http://schemas.microsoft.com/office/drawing/2014/main" id="{7D23417A-295F-B3C9-9A43-735EADCC6DBF}"/>
              </a:ext>
            </a:extLst>
          </p:cNvPr>
          <p:cNvSpPr>
            <a:spLocks noGrp="1"/>
          </p:cNvSpPr>
          <p:nvPr>
            <p:ph type="sldNum" sz="quarter" idx="10"/>
          </p:nvPr>
        </p:nvSpPr>
        <p:spPr/>
        <p:txBody>
          <a:bodyPr/>
          <a:lstStyle/>
          <a:p>
            <a:fld id="{5B053FA6-88D6-4C1D-A91B-0BFF9DF48132}" type="slidenum">
              <a:rPr lang="en-ZA" smtClean="0"/>
              <a:t>24</a:t>
            </a:fld>
            <a:endParaRPr lang="en-ZA" dirty="0"/>
          </a:p>
        </p:txBody>
      </p:sp>
    </p:spTree>
    <p:extLst>
      <p:ext uri="{BB962C8B-B14F-4D97-AF65-F5344CB8AC3E}">
        <p14:creationId xmlns:p14="http://schemas.microsoft.com/office/powerpoint/2010/main" val="3694046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5B053FA6-88D6-4C1D-A91B-0BFF9DF48132}" type="slidenum">
              <a:rPr lang="en-ZA" smtClean="0"/>
              <a:t>38</a:t>
            </a:fld>
            <a:endParaRPr lang="en-ZA" dirty="0"/>
          </a:p>
        </p:txBody>
      </p:sp>
    </p:spTree>
    <p:extLst>
      <p:ext uri="{BB962C8B-B14F-4D97-AF65-F5344CB8AC3E}">
        <p14:creationId xmlns:p14="http://schemas.microsoft.com/office/powerpoint/2010/main" val="1940987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053FA6-88D6-4C1D-A91B-0BFF9DF48132}" type="slidenum">
              <a:rPr lang="en-ZA" smtClean="0"/>
              <a:t>48</a:t>
            </a:fld>
            <a:endParaRPr lang="en-ZA" dirty="0"/>
          </a:p>
        </p:txBody>
      </p:sp>
    </p:spTree>
    <p:extLst>
      <p:ext uri="{BB962C8B-B14F-4D97-AF65-F5344CB8AC3E}">
        <p14:creationId xmlns:p14="http://schemas.microsoft.com/office/powerpoint/2010/main" val="157073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053FA6-88D6-4C1D-A91B-0BFF9DF48132}" type="slidenum">
              <a:rPr lang="en-ZA" smtClean="0"/>
              <a:t>50</a:t>
            </a:fld>
            <a:endParaRPr lang="en-ZA" dirty="0"/>
          </a:p>
        </p:txBody>
      </p:sp>
    </p:spTree>
    <p:extLst>
      <p:ext uri="{BB962C8B-B14F-4D97-AF65-F5344CB8AC3E}">
        <p14:creationId xmlns:p14="http://schemas.microsoft.com/office/powerpoint/2010/main" val="3768691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053FA6-88D6-4C1D-A91B-0BFF9DF48132}" type="slidenum">
              <a:rPr lang="en-ZA" smtClean="0"/>
              <a:t>2</a:t>
            </a:fld>
            <a:endParaRPr lang="en-ZA" dirty="0"/>
          </a:p>
        </p:txBody>
      </p:sp>
    </p:spTree>
    <p:extLst>
      <p:ext uri="{BB962C8B-B14F-4D97-AF65-F5344CB8AC3E}">
        <p14:creationId xmlns:p14="http://schemas.microsoft.com/office/powerpoint/2010/main" val="1463890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would need to be updated once we have </a:t>
            </a:r>
          </a:p>
        </p:txBody>
      </p:sp>
      <p:sp>
        <p:nvSpPr>
          <p:cNvPr id="4" name="Slide Number Placeholder 3"/>
          <p:cNvSpPr>
            <a:spLocks noGrp="1"/>
          </p:cNvSpPr>
          <p:nvPr>
            <p:ph type="sldNum" sz="quarter" idx="5"/>
          </p:nvPr>
        </p:nvSpPr>
        <p:spPr/>
        <p:txBody>
          <a:bodyPr/>
          <a:lstStyle/>
          <a:p>
            <a:fld id="{5B053FA6-88D6-4C1D-A91B-0BFF9DF48132}" type="slidenum">
              <a:rPr lang="en-ZA" smtClean="0"/>
              <a:t>4</a:t>
            </a:fld>
            <a:endParaRPr lang="en-ZA" dirty="0"/>
          </a:p>
        </p:txBody>
      </p:sp>
    </p:spTree>
    <p:extLst>
      <p:ext uri="{BB962C8B-B14F-4D97-AF65-F5344CB8AC3E}">
        <p14:creationId xmlns:p14="http://schemas.microsoft.com/office/powerpoint/2010/main" val="3223126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a:t>Project team - thanked for incredible service to Llandudno</a:t>
            </a:r>
            <a:endParaRPr lang="en-GB" dirty="0"/>
          </a:p>
        </p:txBody>
      </p:sp>
      <p:sp>
        <p:nvSpPr>
          <p:cNvPr id="4" name="Slide Number Placeholder 3"/>
          <p:cNvSpPr>
            <a:spLocks noGrp="1"/>
          </p:cNvSpPr>
          <p:nvPr>
            <p:ph type="sldNum" sz="quarter" idx="10"/>
          </p:nvPr>
        </p:nvSpPr>
        <p:spPr/>
        <p:txBody>
          <a:bodyPr/>
          <a:lstStyle/>
          <a:p>
            <a:fld id="{5B053FA6-88D6-4C1D-A91B-0BFF9DF48132}" type="slidenum">
              <a:rPr lang="en-ZA" smtClean="0"/>
              <a:t>9</a:t>
            </a:fld>
            <a:endParaRPr lang="en-ZA" dirty="0"/>
          </a:p>
        </p:txBody>
      </p:sp>
    </p:spTree>
    <p:extLst>
      <p:ext uri="{BB962C8B-B14F-4D97-AF65-F5344CB8AC3E}">
        <p14:creationId xmlns:p14="http://schemas.microsoft.com/office/powerpoint/2010/main" val="950158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0CED3-ADAB-94BC-2E14-650989DA54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F6583-5F52-BAE9-0121-7D243D2B50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3195F8-B87D-FAB7-B4F2-24AE1313D72F}"/>
              </a:ext>
            </a:extLst>
          </p:cNvPr>
          <p:cNvSpPr>
            <a:spLocks noGrp="1"/>
          </p:cNvSpPr>
          <p:nvPr>
            <p:ph type="body" idx="1"/>
          </p:nvPr>
        </p:nvSpPr>
        <p:spPr/>
        <p:txBody>
          <a:bodyPr/>
          <a:lstStyle/>
          <a:p>
            <a:r>
              <a:rPr lang="en-ZA" sz="1200" dirty="0"/>
              <a:t>Project team - thanked for incredible service to Llandudno</a:t>
            </a:r>
            <a:endParaRPr lang="en-GB" dirty="0"/>
          </a:p>
        </p:txBody>
      </p:sp>
      <p:sp>
        <p:nvSpPr>
          <p:cNvPr id="4" name="Slide Number Placeholder 3">
            <a:extLst>
              <a:ext uri="{FF2B5EF4-FFF2-40B4-BE49-F238E27FC236}">
                <a16:creationId xmlns:a16="http://schemas.microsoft.com/office/drawing/2014/main" id="{AC9B7B61-5B92-896D-885C-CA35D196CD0D}"/>
              </a:ext>
            </a:extLst>
          </p:cNvPr>
          <p:cNvSpPr>
            <a:spLocks noGrp="1"/>
          </p:cNvSpPr>
          <p:nvPr>
            <p:ph type="sldNum" sz="quarter" idx="10"/>
          </p:nvPr>
        </p:nvSpPr>
        <p:spPr/>
        <p:txBody>
          <a:bodyPr/>
          <a:lstStyle/>
          <a:p>
            <a:fld id="{5B053FA6-88D6-4C1D-A91B-0BFF9DF48132}" type="slidenum">
              <a:rPr lang="en-ZA" smtClean="0"/>
              <a:t>10</a:t>
            </a:fld>
            <a:endParaRPr lang="en-ZA" dirty="0"/>
          </a:p>
        </p:txBody>
      </p:sp>
    </p:spTree>
    <p:extLst>
      <p:ext uri="{BB962C8B-B14F-4D97-AF65-F5344CB8AC3E}">
        <p14:creationId xmlns:p14="http://schemas.microsoft.com/office/powerpoint/2010/main" val="1896189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498A5-6F43-47F7-9824-86447854AA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C8365-4475-6FDD-1578-AF841E2D31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52C5E7-0D12-503C-5C41-13B48EF5AF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3 x topics. </a:t>
            </a:r>
          </a:p>
          <a:p>
            <a:pPr marL="0" indent="0">
              <a:buNone/>
            </a:pPr>
            <a:endParaRPr lang="en-GB" dirty="0"/>
          </a:p>
        </p:txBody>
      </p:sp>
      <p:sp>
        <p:nvSpPr>
          <p:cNvPr id="4" name="Slide Number Placeholder 3">
            <a:extLst>
              <a:ext uri="{FF2B5EF4-FFF2-40B4-BE49-F238E27FC236}">
                <a16:creationId xmlns:a16="http://schemas.microsoft.com/office/drawing/2014/main" id="{3D239AAD-34B5-FEBA-AA34-72057400AA35}"/>
              </a:ext>
            </a:extLst>
          </p:cNvPr>
          <p:cNvSpPr>
            <a:spLocks noGrp="1"/>
          </p:cNvSpPr>
          <p:nvPr>
            <p:ph type="sldNum" sz="quarter" idx="10"/>
          </p:nvPr>
        </p:nvSpPr>
        <p:spPr/>
        <p:txBody>
          <a:bodyPr/>
          <a:lstStyle/>
          <a:p>
            <a:fld id="{5B053FA6-88D6-4C1D-A91B-0BFF9DF48132}" type="slidenum">
              <a:rPr lang="en-ZA" smtClean="0"/>
              <a:t>19</a:t>
            </a:fld>
            <a:endParaRPr lang="en-ZA" dirty="0"/>
          </a:p>
        </p:txBody>
      </p:sp>
    </p:spTree>
    <p:extLst>
      <p:ext uri="{BB962C8B-B14F-4D97-AF65-F5344CB8AC3E}">
        <p14:creationId xmlns:p14="http://schemas.microsoft.com/office/powerpoint/2010/main" val="3130693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053FA6-88D6-4C1D-A91B-0BFF9DF48132}" type="slidenum">
              <a:rPr lang="en-ZA" smtClean="0"/>
              <a:t>20</a:t>
            </a:fld>
            <a:endParaRPr lang="en-ZA" dirty="0"/>
          </a:p>
        </p:txBody>
      </p:sp>
    </p:spTree>
    <p:extLst>
      <p:ext uri="{BB962C8B-B14F-4D97-AF65-F5344CB8AC3E}">
        <p14:creationId xmlns:p14="http://schemas.microsoft.com/office/powerpoint/2010/main" val="1427053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71408-7CA2-7D20-25E8-339A8E805F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189AB1-CA11-4F52-4DEF-6FB08FD71F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0BEB92-3F19-76FE-37C0-C490466C9E6B}"/>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D4AFCD04-B656-02E8-75DA-704187CE7318}"/>
              </a:ext>
            </a:extLst>
          </p:cNvPr>
          <p:cNvSpPr>
            <a:spLocks noGrp="1"/>
          </p:cNvSpPr>
          <p:nvPr>
            <p:ph type="sldNum" sz="quarter" idx="10"/>
          </p:nvPr>
        </p:nvSpPr>
        <p:spPr/>
        <p:txBody>
          <a:bodyPr/>
          <a:lstStyle/>
          <a:p>
            <a:fld id="{5B053FA6-88D6-4C1D-A91B-0BFF9DF48132}" type="slidenum">
              <a:rPr lang="en-ZA" smtClean="0"/>
              <a:t>21</a:t>
            </a:fld>
            <a:endParaRPr lang="en-ZA" dirty="0"/>
          </a:p>
        </p:txBody>
      </p:sp>
    </p:spTree>
    <p:extLst>
      <p:ext uri="{BB962C8B-B14F-4D97-AF65-F5344CB8AC3E}">
        <p14:creationId xmlns:p14="http://schemas.microsoft.com/office/powerpoint/2010/main" val="3955061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44D99-AF33-D14A-DA07-3374FA410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72C05-92B3-DC25-B87D-821A256806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209F3F-6625-579E-38CB-F05241226456}"/>
              </a:ext>
            </a:extLst>
          </p:cNvPr>
          <p:cNvSpPr>
            <a:spLocks noGrp="1"/>
          </p:cNvSpPr>
          <p:nvPr>
            <p:ph type="body" idx="1"/>
          </p:nvPr>
        </p:nvSpPr>
        <p:spPr/>
        <p:txBody>
          <a:bodyPr/>
          <a:lstStyle/>
          <a:p>
            <a:pPr marL="0" indent="0">
              <a:buNone/>
            </a:pPr>
            <a:endParaRPr lang="en-GB" dirty="0"/>
          </a:p>
        </p:txBody>
      </p:sp>
      <p:sp>
        <p:nvSpPr>
          <p:cNvPr id="4" name="Slide Number Placeholder 3">
            <a:extLst>
              <a:ext uri="{FF2B5EF4-FFF2-40B4-BE49-F238E27FC236}">
                <a16:creationId xmlns:a16="http://schemas.microsoft.com/office/drawing/2014/main" id="{695D7E7B-CE92-A24F-5BBC-2363C495E8C5}"/>
              </a:ext>
            </a:extLst>
          </p:cNvPr>
          <p:cNvSpPr>
            <a:spLocks noGrp="1"/>
          </p:cNvSpPr>
          <p:nvPr>
            <p:ph type="sldNum" sz="quarter" idx="10"/>
          </p:nvPr>
        </p:nvSpPr>
        <p:spPr/>
        <p:txBody>
          <a:bodyPr/>
          <a:lstStyle/>
          <a:p>
            <a:fld id="{5B053FA6-88D6-4C1D-A91B-0BFF9DF48132}" type="slidenum">
              <a:rPr lang="en-ZA" smtClean="0"/>
              <a:t>22</a:t>
            </a:fld>
            <a:endParaRPr lang="en-ZA" dirty="0"/>
          </a:p>
        </p:txBody>
      </p:sp>
    </p:spTree>
    <p:extLst>
      <p:ext uri="{BB962C8B-B14F-4D97-AF65-F5344CB8AC3E}">
        <p14:creationId xmlns:p14="http://schemas.microsoft.com/office/powerpoint/2010/main" val="6348189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4ADE5E-2637-455A-924D-752A6C6F01F4}"/>
              </a:ext>
            </a:extLst>
          </p:cNvPr>
          <p:cNvSpPr/>
          <p:nvPr userDrawn="1"/>
        </p:nvSpPr>
        <p:spPr>
          <a:xfrm>
            <a:off x="0" y="1062182"/>
            <a:ext cx="12192000" cy="3168072"/>
          </a:xfrm>
          <a:prstGeom prst="rect">
            <a:avLst/>
          </a:prstGeom>
          <a:solidFill>
            <a:srgbClr val="5A9DC9">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pic>
        <p:nvPicPr>
          <p:cNvPr id="8" name="Picture 7">
            <a:extLst>
              <a:ext uri="{FF2B5EF4-FFF2-40B4-BE49-F238E27FC236}">
                <a16:creationId xmlns:a16="http://schemas.microsoft.com/office/drawing/2014/main" id="{D6FE0E20-97B6-4659-87B9-FEC2EDE293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8143" y="4544290"/>
            <a:ext cx="1591275" cy="1078530"/>
          </a:xfrm>
          <a:prstGeom prst="rect">
            <a:avLst/>
          </a:prstGeom>
        </p:spPr>
      </p:pic>
      <p:sp>
        <p:nvSpPr>
          <p:cNvPr id="9" name="Subtitle 2">
            <a:extLst>
              <a:ext uri="{FF2B5EF4-FFF2-40B4-BE49-F238E27FC236}">
                <a16:creationId xmlns:a16="http://schemas.microsoft.com/office/drawing/2014/main" id="{B9BA3969-2626-42D6-82D4-F353AEA3D323}"/>
              </a:ext>
            </a:extLst>
          </p:cNvPr>
          <p:cNvSpPr txBox="1">
            <a:spLocks/>
          </p:cNvSpPr>
          <p:nvPr userDrawn="1"/>
        </p:nvSpPr>
        <p:spPr>
          <a:xfrm>
            <a:off x="715823" y="5130649"/>
            <a:ext cx="10478656" cy="4250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11 December 2024</a:t>
            </a:r>
          </a:p>
        </p:txBody>
      </p:sp>
      <p:sp>
        <p:nvSpPr>
          <p:cNvPr id="13" name="Subtitle 2">
            <a:extLst>
              <a:ext uri="{FF2B5EF4-FFF2-40B4-BE49-F238E27FC236}">
                <a16:creationId xmlns:a16="http://schemas.microsoft.com/office/drawing/2014/main" id="{ED8C3816-CB1C-4B0A-BE4C-991C25C1E8AF}"/>
              </a:ext>
            </a:extLst>
          </p:cNvPr>
          <p:cNvSpPr txBox="1">
            <a:spLocks/>
          </p:cNvSpPr>
          <p:nvPr userDrawn="1"/>
        </p:nvSpPr>
        <p:spPr>
          <a:xfrm>
            <a:off x="618835" y="2816947"/>
            <a:ext cx="10478656" cy="104385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000" b="0" dirty="0"/>
              <a:t>Llandudno</a:t>
            </a:r>
          </a:p>
        </p:txBody>
      </p:sp>
      <p:sp>
        <p:nvSpPr>
          <p:cNvPr id="14" name="Subtitle 2">
            <a:extLst>
              <a:ext uri="{FF2B5EF4-FFF2-40B4-BE49-F238E27FC236}">
                <a16:creationId xmlns:a16="http://schemas.microsoft.com/office/drawing/2014/main" id="{0305DF1F-3071-49A6-8D75-FAFCDA56CCC5}"/>
              </a:ext>
            </a:extLst>
          </p:cNvPr>
          <p:cNvSpPr txBox="1">
            <a:spLocks/>
          </p:cNvSpPr>
          <p:nvPr userDrawn="1"/>
        </p:nvSpPr>
        <p:spPr>
          <a:xfrm>
            <a:off x="701964" y="4654974"/>
            <a:ext cx="10478656" cy="4250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t>Annual General Meeting</a:t>
            </a:r>
          </a:p>
        </p:txBody>
      </p:sp>
      <p:sp>
        <p:nvSpPr>
          <p:cNvPr id="15" name="Rectangle 14">
            <a:extLst>
              <a:ext uri="{FF2B5EF4-FFF2-40B4-BE49-F238E27FC236}">
                <a16:creationId xmlns:a16="http://schemas.microsoft.com/office/drawing/2014/main" id="{F3D1E88C-C18F-4009-911D-4037854F20F5}"/>
              </a:ext>
            </a:extLst>
          </p:cNvPr>
          <p:cNvSpPr/>
          <p:nvPr userDrawn="1"/>
        </p:nvSpPr>
        <p:spPr>
          <a:xfrm flipV="1">
            <a:off x="776186" y="5771423"/>
            <a:ext cx="8358692" cy="45719"/>
          </a:xfrm>
          <a:prstGeom prst="rect">
            <a:avLst/>
          </a:prstGeom>
          <a:solidFill>
            <a:srgbClr val="069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16" name="Rectangle 15">
            <a:extLst>
              <a:ext uri="{FF2B5EF4-FFF2-40B4-BE49-F238E27FC236}">
                <a16:creationId xmlns:a16="http://schemas.microsoft.com/office/drawing/2014/main" id="{6C0DE3AC-C4A4-46C1-8D92-D6BB26AE22C5}"/>
              </a:ext>
            </a:extLst>
          </p:cNvPr>
          <p:cNvSpPr/>
          <p:nvPr userDrawn="1"/>
        </p:nvSpPr>
        <p:spPr>
          <a:xfrm flipV="1">
            <a:off x="0" y="4294911"/>
            <a:ext cx="12192000" cy="18000"/>
          </a:xfrm>
          <a:prstGeom prst="rect">
            <a:avLst/>
          </a:prstGeom>
          <a:solidFill>
            <a:srgbClr val="069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19" name="Rectangle 18">
            <a:extLst>
              <a:ext uri="{FF2B5EF4-FFF2-40B4-BE49-F238E27FC236}">
                <a16:creationId xmlns:a16="http://schemas.microsoft.com/office/drawing/2014/main" id="{429FD091-5C48-4358-B837-E7BAB0ABEA61}"/>
              </a:ext>
            </a:extLst>
          </p:cNvPr>
          <p:cNvSpPr/>
          <p:nvPr userDrawn="1"/>
        </p:nvSpPr>
        <p:spPr>
          <a:xfrm flipV="1">
            <a:off x="0" y="5869711"/>
            <a:ext cx="12192000" cy="18000"/>
          </a:xfrm>
          <a:prstGeom prst="rect">
            <a:avLst/>
          </a:prstGeom>
          <a:solidFill>
            <a:srgbClr val="237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10" name="Subtitle 2">
            <a:extLst>
              <a:ext uri="{FF2B5EF4-FFF2-40B4-BE49-F238E27FC236}">
                <a16:creationId xmlns:a16="http://schemas.microsoft.com/office/drawing/2014/main" id="{2F9C6FCD-07D8-48EF-9C7F-45AFDEFA20E2}"/>
              </a:ext>
            </a:extLst>
          </p:cNvPr>
          <p:cNvSpPr txBox="1">
            <a:spLocks/>
          </p:cNvSpPr>
          <p:nvPr userDrawn="1"/>
        </p:nvSpPr>
        <p:spPr>
          <a:xfrm>
            <a:off x="669634" y="3708240"/>
            <a:ext cx="10478656" cy="6513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r>
              <a:rPr lang="en-US" sz="3000" b="0" i="1" dirty="0"/>
              <a:t>Special Rating Area</a:t>
            </a:r>
          </a:p>
        </p:txBody>
      </p:sp>
    </p:spTree>
    <p:extLst>
      <p:ext uri="{BB962C8B-B14F-4D97-AF65-F5344CB8AC3E}">
        <p14:creationId xmlns:p14="http://schemas.microsoft.com/office/powerpoint/2010/main" val="722409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8"/>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3" y="471054"/>
            <a:ext cx="10515600" cy="831274"/>
          </a:xfrm>
        </p:spPr>
        <p:txBody>
          <a:bodyPr>
            <a:normAutofit/>
          </a:bodyPr>
          <a:lstStyle>
            <a:lvl1pPr>
              <a:defRPr sz="4000"/>
            </a:lvl1pPr>
          </a:lstStyle>
          <a:p>
            <a:r>
              <a:rPr lang="en-US" dirty="0"/>
              <a:t>Click to edit Master title style</a:t>
            </a:r>
            <a:endParaRPr lang="en-ZA" dirty="0"/>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3" y="6134438"/>
            <a:ext cx="654051" cy="443301"/>
          </a:xfrm>
          <a:prstGeom prst="rect">
            <a:avLst/>
          </a:prstGeom>
        </p:spPr>
      </p:pic>
      <p:sp>
        <p:nvSpPr>
          <p:cNvPr id="9" name="Text Placeholder 8">
            <a:extLst>
              <a:ext uri="{FF2B5EF4-FFF2-40B4-BE49-F238E27FC236}">
                <a16:creationId xmlns:a16="http://schemas.microsoft.com/office/drawing/2014/main" id="{E1DD6B4A-51AF-4241-956B-244117EF482A}"/>
              </a:ext>
            </a:extLst>
          </p:cNvPr>
          <p:cNvSpPr>
            <a:spLocks noGrp="1"/>
          </p:cNvSpPr>
          <p:nvPr>
            <p:ph type="body" sz="quarter" idx="10"/>
          </p:nvPr>
        </p:nvSpPr>
        <p:spPr>
          <a:xfrm>
            <a:off x="563419" y="1533236"/>
            <a:ext cx="11065164" cy="1228436"/>
          </a:xfrm>
        </p:spPr>
        <p:txBody>
          <a:bodyPr>
            <a:normAutofit/>
          </a:bodyPr>
          <a:lstStyle>
            <a:lvl1pPr marL="0" indent="0">
              <a:buNone/>
              <a:defRPr sz="2000"/>
            </a:lvl1pPr>
          </a:lstStyle>
          <a:p>
            <a:pPr lvl="0"/>
            <a:endParaRPr lang="en-US" dirty="0"/>
          </a:p>
        </p:txBody>
      </p:sp>
      <p:sp>
        <p:nvSpPr>
          <p:cNvPr id="4" name="Table Placeholder 3">
            <a:extLst>
              <a:ext uri="{FF2B5EF4-FFF2-40B4-BE49-F238E27FC236}">
                <a16:creationId xmlns:a16="http://schemas.microsoft.com/office/drawing/2014/main" id="{6F981D74-8ACD-4806-96D8-E6FA7A46793F}"/>
              </a:ext>
            </a:extLst>
          </p:cNvPr>
          <p:cNvSpPr>
            <a:spLocks noGrp="1"/>
          </p:cNvSpPr>
          <p:nvPr>
            <p:ph type="tbl" sz="quarter" idx="11"/>
          </p:nvPr>
        </p:nvSpPr>
        <p:spPr>
          <a:xfrm>
            <a:off x="535131" y="2927930"/>
            <a:ext cx="11129963" cy="3159125"/>
          </a:xfrm>
        </p:spPr>
        <p:txBody>
          <a:bodyPr/>
          <a:lstStyle/>
          <a:p>
            <a:endParaRPr lang="en-ZA" dirty="0"/>
          </a:p>
        </p:txBody>
      </p:sp>
    </p:spTree>
    <p:extLst>
      <p:ext uri="{BB962C8B-B14F-4D97-AF65-F5344CB8AC3E}">
        <p14:creationId xmlns:p14="http://schemas.microsoft.com/office/powerpoint/2010/main" val="1937530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6C13DD-1658-4B40-94E7-D827A96A914C}"/>
              </a:ext>
            </a:extLst>
          </p:cNvPr>
          <p:cNvSpPr/>
          <p:nvPr userDrawn="1"/>
        </p:nvSpPr>
        <p:spPr>
          <a:xfrm>
            <a:off x="0" y="4595702"/>
            <a:ext cx="12192000" cy="914401"/>
          </a:xfrm>
          <a:prstGeom prst="rect">
            <a:avLst/>
          </a:prstGeom>
          <a:solidFill>
            <a:srgbClr val="3C8AC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2" name="Title 1">
            <a:extLst>
              <a:ext uri="{FF2B5EF4-FFF2-40B4-BE49-F238E27FC236}">
                <a16:creationId xmlns:a16="http://schemas.microsoft.com/office/drawing/2014/main" id="{AD53EAFD-A286-45E7-9A9C-559DA1F746D7}"/>
              </a:ext>
            </a:extLst>
          </p:cNvPr>
          <p:cNvSpPr>
            <a:spLocks noGrp="1"/>
          </p:cNvSpPr>
          <p:nvPr>
            <p:ph type="title" hasCustomPrompt="1"/>
          </p:nvPr>
        </p:nvSpPr>
        <p:spPr>
          <a:xfrm>
            <a:off x="831851" y="2568727"/>
            <a:ext cx="10515600" cy="2852737"/>
          </a:xfrm>
        </p:spPr>
        <p:txBody>
          <a:bodyPr anchor="b">
            <a:normAutofit/>
          </a:bodyPr>
          <a:lstStyle>
            <a:lvl1pPr>
              <a:defRPr sz="4400" b="0"/>
            </a:lvl1pPr>
          </a:lstStyle>
          <a:p>
            <a:r>
              <a:rPr lang="en-US" dirty="0"/>
              <a:t>Section Title</a:t>
            </a:r>
            <a:endParaRPr lang="en-ZA" dirty="0"/>
          </a:p>
        </p:txBody>
      </p:sp>
      <p:pic>
        <p:nvPicPr>
          <p:cNvPr id="7" name="Picture 6">
            <a:extLst>
              <a:ext uri="{FF2B5EF4-FFF2-40B4-BE49-F238E27FC236}">
                <a16:creationId xmlns:a16="http://schemas.microsoft.com/office/drawing/2014/main" id="{8D4289BF-79FE-4FF8-933E-236A383EBC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3" y="6134438"/>
            <a:ext cx="654051" cy="443301"/>
          </a:xfrm>
          <a:prstGeom prst="rect">
            <a:avLst/>
          </a:prstGeom>
        </p:spPr>
      </p:pic>
      <p:sp>
        <p:nvSpPr>
          <p:cNvPr id="8" name="Rectangle 7">
            <a:extLst>
              <a:ext uri="{FF2B5EF4-FFF2-40B4-BE49-F238E27FC236}">
                <a16:creationId xmlns:a16="http://schemas.microsoft.com/office/drawing/2014/main" id="{1D88590B-D8E2-4298-975E-79C27D2D08E4}"/>
              </a:ext>
            </a:extLst>
          </p:cNvPr>
          <p:cNvSpPr/>
          <p:nvPr userDrawn="1"/>
        </p:nvSpPr>
        <p:spPr>
          <a:xfrm flipV="1">
            <a:off x="0" y="5551062"/>
            <a:ext cx="12192000" cy="18000"/>
          </a:xfrm>
          <a:prstGeom prst="rect">
            <a:avLst/>
          </a:prstGeom>
          <a:solidFill>
            <a:srgbClr val="069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10" name="Rectangle 9">
            <a:extLst>
              <a:ext uri="{FF2B5EF4-FFF2-40B4-BE49-F238E27FC236}">
                <a16:creationId xmlns:a16="http://schemas.microsoft.com/office/drawing/2014/main" id="{26E2234B-8475-4984-8E7D-8473A7B556B5}"/>
              </a:ext>
            </a:extLst>
          </p:cNvPr>
          <p:cNvSpPr/>
          <p:nvPr userDrawn="1"/>
        </p:nvSpPr>
        <p:spPr>
          <a:xfrm flipV="1">
            <a:off x="840841" y="5595939"/>
            <a:ext cx="8358692" cy="36000"/>
          </a:xfrm>
          <a:prstGeom prst="rect">
            <a:avLst/>
          </a:prstGeom>
          <a:solidFill>
            <a:srgbClr val="5A9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Tree>
    <p:extLst>
      <p:ext uri="{BB962C8B-B14F-4D97-AF65-F5344CB8AC3E}">
        <p14:creationId xmlns:p14="http://schemas.microsoft.com/office/powerpoint/2010/main" val="670297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C8A67-2BC5-405D-8553-F480BA24461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D648D74-3981-4C19-8576-B17790DAE7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306FE339-C62C-4FE2-A60C-E8C37A6ED0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10D026C1-C9E8-45EC-A802-8145B9182619}"/>
              </a:ext>
            </a:extLst>
          </p:cNvPr>
          <p:cNvSpPr>
            <a:spLocks noGrp="1"/>
          </p:cNvSpPr>
          <p:nvPr>
            <p:ph type="dt" sz="half" idx="10"/>
          </p:nvPr>
        </p:nvSpPr>
        <p:spPr/>
        <p:txBody>
          <a:bodyPr/>
          <a:lstStyle/>
          <a:p>
            <a:endParaRPr lang="en-ZA" dirty="0"/>
          </a:p>
        </p:txBody>
      </p:sp>
      <p:sp>
        <p:nvSpPr>
          <p:cNvPr id="6" name="Footer Placeholder 5">
            <a:extLst>
              <a:ext uri="{FF2B5EF4-FFF2-40B4-BE49-F238E27FC236}">
                <a16:creationId xmlns:a16="http://schemas.microsoft.com/office/drawing/2014/main" id="{36CCCC6D-7B2B-467B-8A37-470E76BD4782}"/>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id="{34A0F84B-708E-4CB9-A4D3-CEE6CBCD1A00}"/>
              </a:ext>
            </a:extLst>
          </p:cNvPr>
          <p:cNvSpPr>
            <a:spLocks noGrp="1"/>
          </p:cNvSpPr>
          <p:nvPr>
            <p:ph type="sldNum" sz="quarter" idx="12"/>
          </p:nvPr>
        </p:nvSpPr>
        <p:spPr/>
        <p:txBody>
          <a:bodyPr/>
          <a:lstStyle/>
          <a:p>
            <a:fld id="{4BC055DF-D3D3-433C-A320-6C269686F61D}" type="slidenum">
              <a:rPr lang="en-ZA" smtClean="0"/>
              <a:t>‹#›</a:t>
            </a:fld>
            <a:endParaRPr lang="en-ZA" dirty="0"/>
          </a:p>
        </p:txBody>
      </p:sp>
    </p:spTree>
    <p:extLst>
      <p:ext uri="{BB962C8B-B14F-4D97-AF65-F5344CB8AC3E}">
        <p14:creationId xmlns:p14="http://schemas.microsoft.com/office/powerpoint/2010/main" val="88311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2FA5-1C03-453C-8EC6-CC24D7877DAA}"/>
              </a:ext>
            </a:extLst>
          </p:cNvPr>
          <p:cNvSpPr>
            <a:spLocks noGrp="1"/>
          </p:cNvSpPr>
          <p:nvPr>
            <p:ph type="title"/>
          </p:nvPr>
        </p:nvSpPr>
        <p:spPr>
          <a:xfrm>
            <a:off x="839788" y="365127"/>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1FCDDB29-33BE-4A86-B0B1-CA1ADDCDEDB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B2AE48-74BD-44CF-9780-A35D757BCA7E}"/>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66CC0C21-C089-4953-B8B4-4AEF53A3EB6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631A58-6F9D-4E44-9A62-92A53330CB1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913FB880-B6AD-4BD5-83CF-393BD3D6382A}"/>
              </a:ext>
            </a:extLst>
          </p:cNvPr>
          <p:cNvSpPr>
            <a:spLocks noGrp="1"/>
          </p:cNvSpPr>
          <p:nvPr>
            <p:ph type="dt" sz="half" idx="10"/>
          </p:nvPr>
        </p:nvSpPr>
        <p:spPr/>
        <p:txBody>
          <a:bodyPr/>
          <a:lstStyle/>
          <a:p>
            <a:endParaRPr lang="en-ZA" dirty="0"/>
          </a:p>
        </p:txBody>
      </p:sp>
      <p:sp>
        <p:nvSpPr>
          <p:cNvPr id="8" name="Footer Placeholder 7">
            <a:extLst>
              <a:ext uri="{FF2B5EF4-FFF2-40B4-BE49-F238E27FC236}">
                <a16:creationId xmlns:a16="http://schemas.microsoft.com/office/drawing/2014/main" id="{5EE58828-BC80-4045-ABB9-ECFB9DD494E5}"/>
              </a:ext>
            </a:extLst>
          </p:cNvPr>
          <p:cNvSpPr>
            <a:spLocks noGrp="1"/>
          </p:cNvSpPr>
          <p:nvPr>
            <p:ph type="ftr" sz="quarter" idx="11"/>
          </p:nvPr>
        </p:nvSpPr>
        <p:spPr/>
        <p:txBody>
          <a:bodyPr/>
          <a:lstStyle/>
          <a:p>
            <a:endParaRPr lang="en-ZA" dirty="0"/>
          </a:p>
        </p:txBody>
      </p:sp>
      <p:sp>
        <p:nvSpPr>
          <p:cNvPr id="9" name="Slide Number Placeholder 8">
            <a:extLst>
              <a:ext uri="{FF2B5EF4-FFF2-40B4-BE49-F238E27FC236}">
                <a16:creationId xmlns:a16="http://schemas.microsoft.com/office/drawing/2014/main" id="{0223AFC2-765D-4BB2-8090-B3F83CF80087}"/>
              </a:ext>
            </a:extLst>
          </p:cNvPr>
          <p:cNvSpPr>
            <a:spLocks noGrp="1"/>
          </p:cNvSpPr>
          <p:nvPr>
            <p:ph type="sldNum" sz="quarter" idx="12"/>
          </p:nvPr>
        </p:nvSpPr>
        <p:spPr/>
        <p:txBody>
          <a:bodyPr/>
          <a:lstStyle/>
          <a:p>
            <a:fld id="{4BC055DF-D3D3-433C-A320-6C269686F61D}" type="slidenum">
              <a:rPr lang="en-ZA" smtClean="0"/>
              <a:t>‹#›</a:t>
            </a:fld>
            <a:endParaRPr lang="en-ZA" dirty="0"/>
          </a:p>
        </p:txBody>
      </p:sp>
    </p:spTree>
    <p:extLst>
      <p:ext uri="{BB962C8B-B14F-4D97-AF65-F5344CB8AC3E}">
        <p14:creationId xmlns:p14="http://schemas.microsoft.com/office/powerpoint/2010/main" val="2874374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0C264-1AC7-4B7D-B5F5-28CCFEEED4AE}"/>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3697F8A7-56EA-4614-8E8C-4264A539CF81}"/>
              </a:ext>
            </a:extLst>
          </p:cNvPr>
          <p:cNvSpPr>
            <a:spLocks noGrp="1"/>
          </p:cNvSpPr>
          <p:nvPr>
            <p:ph type="dt" sz="half" idx="10"/>
          </p:nvPr>
        </p:nvSpPr>
        <p:spPr/>
        <p:txBody>
          <a:bodyPr/>
          <a:lstStyle/>
          <a:p>
            <a:endParaRPr lang="en-ZA" dirty="0"/>
          </a:p>
        </p:txBody>
      </p:sp>
      <p:sp>
        <p:nvSpPr>
          <p:cNvPr id="4" name="Footer Placeholder 3">
            <a:extLst>
              <a:ext uri="{FF2B5EF4-FFF2-40B4-BE49-F238E27FC236}">
                <a16:creationId xmlns:a16="http://schemas.microsoft.com/office/drawing/2014/main" id="{1F58E9C9-0729-4C8B-B6B8-D09117A49B8D}"/>
              </a:ext>
            </a:extLst>
          </p:cNvPr>
          <p:cNvSpPr>
            <a:spLocks noGrp="1"/>
          </p:cNvSpPr>
          <p:nvPr>
            <p:ph type="ftr" sz="quarter" idx="11"/>
          </p:nvPr>
        </p:nvSpPr>
        <p:spPr/>
        <p:txBody>
          <a:bodyPr/>
          <a:lstStyle/>
          <a:p>
            <a:endParaRPr lang="en-ZA" dirty="0"/>
          </a:p>
        </p:txBody>
      </p:sp>
      <p:sp>
        <p:nvSpPr>
          <p:cNvPr id="5" name="Slide Number Placeholder 4">
            <a:extLst>
              <a:ext uri="{FF2B5EF4-FFF2-40B4-BE49-F238E27FC236}">
                <a16:creationId xmlns:a16="http://schemas.microsoft.com/office/drawing/2014/main" id="{D99DC929-135D-4092-8B18-B53E812D7CBA}"/>
              </a:ext>
            </a:extLst>
          </p:cNvPr>
          <p:cNvSpPr>
            <a:spLocks noGrp="1"/>
          </p:cNvSpPr>
          <p:nvPr>
            <p:ph type="sldNum" sz="quarter" idx="12"/>
          </p:nvPr>
        </p:nvSpPr>
        <p:spPr/>
        <p:txBody>
          <a:bodyPr/>
          <a:lstStyle/>
          <a:p>
            <a:fld id="{4BC055DF-D3D3-433C-A320-6C269686F61D}" type="slidenum">
              <a:rPr lang="en-ZA" smtClean="0"/>
              <a:t>‹#›</a:t>
            </a:fld>
            <a:endParaRPr lang="en-ZA" dirty="0"/>
          </a:p>
        </p:txBody>
      </p:sp>
    </p:spTree>
    <p:extLst>
      <p:ext uri="{BB962C8B-B14F-4D97-AF65-F5344CB8AC3E}">
        <p14:creationId xmlns:p14="http://schemas.microsoft.com/office/powerpoint/2010/main" val="3792397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803FF8-D89F-416B-A32D-92E82550B5AD}"/>
              </a:ext>
            </a:extLst>
          </p:cNvPr>
          <p:cNvSpPr>
            <a:spLocks noGrp="1"/>
          </p:cNvSpPr>
          <p:nvPr>
            <p:ph type="dt" sz="half" idx="10"/>
          </p:nvPr>
        </p:nvSpPr>
        <p:spPr/>
        <p:txBody>
          <a:bodyPr/>
          <a:lstStyle/>
          <a:p>
            <a:endParaRPr lang="en-ZA" dirty="0"/>
          </a:p>
        </p:txBody>
      </p:sp>
      <p:sp>
        <p:nvSpPr>
          <p:cNvPr id="3" name="Footer Placeholder 2">
            <a:extLst>
              <a:ext uri="{FF2B5EF4-FFF2-40B4-BE49-F238E27FC236}">
                <a16:creationId xmlns:a16="http://schemas.microsoft.com/office/drawing/2014/main" id="{76ED340D-1F7E-4878-BBDF-864263C7CA2C}"/>
              </a:ext>
            </a:extLst>
          </p:cNvPr>
          <p:cNvSpPr>
            <a:spLocks noGrp="1"/>
          </p:cNvSpPr>
          <p:nvPr>
            <p:ph type="ftr" sz="quarter" idx="11"/>
          </p:nvPr>
        </p:nvSpPr>
        <p:spPr/>
        <p:txBody>
          <a:bodyPr/>
          <a:lstStyle/>
          <a:p>
            <a:endParaRPr lang="en-ZA" dirty="0"/>
          </a:p>
        </p:txBody>
      </p:sp>
      <p:sp>
        <p:nvSpPr>
          <p:cNvPr id="4" name="Slide Number Placeholder 3">
            <a:extLst>
              <a:ext uri="{FF2B5EF4-FFF2-40B4-BE49-F238E27FC236}">
                <a16:creationId xmlns:a16="http://schemas.microsoft.com/office/drawing/2014/main" id="{C75DB13F-73FC-46E0-8A98-916C2813EDA5}"/>
              </a:ext>
            </a:extLst>
          </p:cNvPr>
          <p:cNvSpPr>
            <a:spLocks noGrp="1"/>
          </p:cNvSpPr>
          <p:nvPr>
            <p:ph type="sldNum" sz="quarter" idx="12"/>
          </p:nvPr>
        </p:nvSpPr>
        <p:spPr/>
        <p:txBody>
          <a:bodyPr/>
          <a:lstStyle/>
          <a:p>
            <a:fld id="{4BC055DF-D3D3-433C-A320-6C269686F61D}" type="slidenum">
              <a:rPr lang="en-ZA" smtClean="0"/>
              <a:t>‹#›</a:t>
            </a:fld>
            <a:endParaRPr lang="en-ZA" dirty="0"/>
          </a:p>
        </p:txBody>
      </p:sp>
    </p:spTree>
    <p:extLst>
      <p:ext uri="{BB962C8B-B14F-4D97-AF65-F5344CB8AC3E}">
        <p14:creationId xmlns:p14="http://schemas.microsoft.com/office/powerpoint/2010/main" val="1032622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285FD-7232-42FA-853B-E581728F3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588C4AD2-09DB-4957-9CBC-BF81347CA2D5}"/>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6039CE70-7185-4CE2-B736-2C2D62AEB1C8}"/>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F264FE-2A15-4E88-A8D7-B0941E0764A0}"/>
              </a:ext>
            </a:extLst>
          </p:cNvPr>
          <p:cNvSpPr>
            <a:spLocks noGrp="1"/>
          </p:cNvSpPr>
          <p:nvPr>
            <p:ph type="dt" sz="half" idx="10"/>
          </p:nvPr>
        </p:nvSpPr>
        <p:spPr/>
        <p:txBody>
          <a:bodyPr/>
          <a:lstStyle/>
          <a:p>
            <a:endParaRPr lang="en-ZA" dirty="0"/>
          </a:p>
        </p:txBody>
      </p:sp>
      <p:sp>
        <p:nvSpPr>
          <p:cNvPr id="6" name="Footer Placeholder 5">
            <a:extLst>
              <a:ext uri="{FF2B5EF4-FFF2-40B4-BE49-F238E27FC236}">
                <a16:creationId xmlns:a16="http://schemas.microsoft.com/office/drawing/2014/main" id="{608C0EA0-5E82-492E-B803-A011579D1D7F}"/>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id="{6ECA5E8F-CC27-4BB2-9001-DC03BCC5FC20}"/>
              </a:ext>
            </a:extLst>
          </p:cNvPr>
          <p:cNvSpPr>
            <a:spLocks noGrp="1"/>
          </p:cNvSpPr>
          <p:nvPr>
            <p:ph type="sldNum" sz="quarter" idx="12"/>
          </p:nvPr>
        </p:nvSpPr>
        <p:spPr/>
        <p:txBody>
          <a:bodyPr/>
          <a:lstStyle/>
          <a:p>
            <a:fld id="{4BC055DF-D3D3-433C-A320-6C269686F61D}" type="slidenum">
              <a:rPr lang="en-ZA" smtClean="0"/>
              <a:t>‹#›</a:t>
            </a:fld>
            <a:endParaRPr lang="en-ZA" dirty="0"/>
          </a:p>
        </p:txBody>
      </p:sp>
    </p:spTree>
    <p:extLst>
      <p:ext uri="{BB962C8B-B14F-4D97-AF65-F5344CB8AC3E}">
        <p14:creationId xmlns:p14="http://schemas.microsoft.com/office/powerpoint/2010/main" val="211891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D3CE-1C03-4DE4-969F-30B4E1F472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F3D6197B-7958-4DBB-977C-EE7B5A3B2CA7}"/>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ZA" dirty="0"/>
          </a:p>
        </p:txBody>
      </p:sp>
      <p:sp>
        <p:nvSpPr>
          <p:cNvPr id="4" name="Text Placeholder 3">
            <a:extLst>
              <a:ext uri="{FF2B5EF4-FFF2-40B4-BE49-F238E27FC236}">
                <a16:creationId xmlns:a16="http://schemas.microsoft.com/office/drawing/2014/main" id="{DB20F35E-1387-456B-8912-E55E8660B55D}"/>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184CC1-46C3-4FE9-B7C4-6D356C7D919E}"/>
              </a:ext>
            </a:extLst>
          </p:cNvPr>
          <p:cNvSpPr>
            <a:spLocks noGrp="1"/>
          </p:cNvSpPr>
          <p:nvPr>
            <p:ph type="dt" sz="half" idx="10"/>
          </p:nvPr>
        </p:nvSpPr>
        <p:spPr/>
        <p:txBody>
          <a:bodyPr/>
          <a:lstStyle/>
          <a:p>
            <a:endParaRPr lang="en-ZA" dirty="0"/>
          </a:p>
        </p:txBody>
      </p:sp>
      <p:sp>
        <p:nvSpPr>
          <p:cNvPr id="6" name="Footer Placeholder 5">
            <a:extLst>
              <a:ext uri="{FF2B5EF4-FFF2-40B4-BE49-F238E27FC236}">
                <a16:creationId xmlns:a16="http://schemas.microsoft.com/office/drawing/2014/main" id="{98751533-44F2-4AFA-9FEC-E68605DD09CE}"/>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id="{7F13A20A-14B3-4FB2-9566-8CB086EEA36A}"/>
              </a:ext>
            </a:extLst>
          </p:cNvPr>
          <p:cNvSpPr>
            <a:spLocks noGrp="1"/>
          </p:cNvSpPr>
          <p:nvPr>
            <p:ph type="sldNum" sz="quarter" idx="12"/>
          </p:nvPr>
        </p:nvSpPr>
        <p:spPr/>
        <p:txBody>
          <a:bodyPr/>
          <a:lstStyle/>
          <a:p>
            <a:fld id="{4BC055DF-D3D3-433C-A320-6C269686F61D}" type="slidenum">
              <a:rPr lang="en-ZA" smtClean="0"/>
              <a:t>‹#›</a:t>
            </a:fld>
            <a:endParaRPr lang="en-ZA" dirty="0"/>
          </a:p>
        </p:txBody>
      </p:sp>
    </p:spTree>
    <p:extLst>
      <p:ext uri="{BB962C8B-B14F-4D97-AF65-F5344CB8AC3E}">
        <p14:creationId xmlns:p14="http://schemas.microsoft.com/office/powerpoint/2010/main" val="371782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9DA70-B995-46E8-BB34-B907D2670A5D}"/>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F79B4894-FE2B-4377-AEE3-F38E333FB3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558DA77-10FD-4E28-A1FE-992E55223811}"/>
              </a:ext>
            </a:extLst>
          </p:cNvPr>
          <p:cNvSpPr>
            <a:spLocks noGrp="1"/>
          </p:cNvSpPr>
          <p:nvPr>
            <p:ph type="dt" sz="half" idx="10"/>
          </p:nvPr>
        </p:nvSpPr>
        <p:spPr/>
        <p:txBody>
          <a:bodyPr/>
          <a:lstStyle/>
          <a:p>
            <a:endParaRPr lang="en-ZA" dirty="0"/>
          </a:p>
        </p:txBody>
      </p:sp>
      <p:sp>
        <p:nvSpPr>
          <p:cNvPr id="5" name="Footer Placeholder 4">
            <a:extLst>
              <a:ext uri="{FF2B5EF4-FFF2-40B4-BE49-F238E27FC236}">
                <a16:creationId xmlns:a16="http://schemas.microsoft.com/office/drawing/2014/main" id="{163DC008-EDA5-444E-BEAA-27158253771E}"/>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073218E0-70F7-42B3-9775-1E1659E4928A}"/>
              </a:ext>
            </a:extLst>
          </p:cNvPr>
          <p:cNvSpPr>
            <a:spLocks noGrp="1"/>
          </p:cNvSpPr>
          <p:nvPr>
            <p:ph type="sldNum" sz="quarter" idx="12"/>
          </p:nvPr>
        </p:nvSpPr>
        <p:spPr/>
        <p:txBody>
          <a:bodyPr/>
          <a:lstStyle/>
          <a:p>
            <a:fld id="{4BC055DF-D3D3-433C-A320-6C269686F61D}" type="slidenum">
              <a:rPr lang="en-ZA" smtClean="0"/>
              <a:t>‹#›</a:t>
            </a:fld>
            <a:endParaRPr lang="en-ZA" dirty="0"/>
          </a:p>
        </p:txBody>
      </p:sp>
    </p:spTree>
    <p:extLst>
      <p:ext uri="{BB962C8B-B14F-4D97-AF65-F5344CB8AC3E}">
        <p14:creationId xmlns:p14="http://schemas.microsoft.com/office/powerpoint/2010/main" val="1820672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5C462B-F9C6-4C6A-8630-34A800785A62}"/>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20B9493-D5BE-454C-B06C-AFF7CD235FE7}"/>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C8832E1-19C5-4EFC-87FC-23FC4BD37C5D}"/>
              </a:ext>
            </a:extLst>
          </p:cNvPr>
          <p:cNvSpPr>
            <a:spLocks noGrp="1"/>
          </p:cNvSpPr>
          <p:nvPr>
            <p:ph type="dt" sz="half" idx="10"/>
          </p:nvPr>
        </p:nvSpPr>
        <p:spPr/>
        <p:txBody>
          <a:bodyPr/>
          <a:lstStyle/>
          <a:p>
            <a:endParaRPr lang="en-ZA" dirty="0"/>
          </a:p>
        </p:txBody>
      </p:sp>
      <p:sp>
        <p:nvSpPr>
          <p:cNvPr id="5" name="Footer Placeholder 4">
            <a:extLst>
              <a:ext uri="{FF2B5EF4-FFF2-40B4-BE49-F238E27FC236}">
                <a16:creationId xmlns:a16="http://schemas.microsoft.com/office/drawing/2014/main" id="{53923041-956E-451C-82D3-974DF8DF253C}"/>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913BDD78-262C-497D-A25A-E69A897C215D}"/>
              </a:ext>
            </a:extLst>
          </p:cNvPr>
          <p:cNvSpPr>
            <a:spLocks noGrp="1"/>
          </p:cNvSpPr>
          <p:nvPr>
            <p:ph type="sldNum" sz="quarter" idx="12"/>
          </p:nvPr>
        </p:nvSpPr>
        <p:spPr/>
        <p:txBody>
          <a:bodyPr/>
          <a:lstStyle/>
          <a:p>
            <a:fld id="{4BC055DF-D3D3-433C-A320-6C269686F61D}" type="slidenum">
              <a:rPr lang="en-ZA" smtClean="0"/>
              <a:t>‹#›</a:t>
            </a:fld>
            <a:endParaRPr lang="en-ZA" dirty="0"/>
          </a:p>
        </p:txBody>
      </p:sp>
    </p:spTree>
    <p:extLst>
      <p:ext uri="{BB962C8B-B14F-4D97-AF65-F5344CB8AC3E}">
        <p14:creationId xmlns:p14="http://schemas.microsoft.com/office/powerpoint/2010/main" val="3065471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8"/>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3" y="471054"/>
            <a:ext cx="10515600" cy="831274"/>
          </a:xfrm>
        </p:spPr>
        <p:txBody>
          <a:bodyPr>
            <a:normAutofit/>
          </a:bodyPr>
          <a:lstStyle>
            <a:lvl1pPr>
              <a:defRPr sz="4000"/>
            </a:lvl1pPr>
          </a:lstStyle>
          <a:p>
            <a:r>
              <a:rPr lang="en-US"/>
              <a:t>Click to edit Master title style</a:t>
            </a:r>
            <a:endParaRPr lang="en-ZA"/>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3" y="6134438"/>
            <a:ext cx="654051" cy="443301"/>
          </a:xfrm>
          <a:prstGeom prst="rect">
            <a:avLst/>
          </a:prstGeom>
        </p:spPr>
      </p:pic>
      <p:sp>
        <p:nvSpPr>
          <p:cNvPr id="9" name="Text Placeholder 8">
            <a:extLst>
              <a:ext uri="{FF2B5EF4-FFF2-40B4-BE49-F238E27FC236}">
                <a16:creationId xmlns:a16="http://schemas.microsoft.com/office/drawing/2014/main" id="{E1DD6B4A-51AF-4241-956B-244117EF482A}"/>
              </a:ext>
            </a:extLst>
          </p:cNvPr>
          <p:cNvSpPr>
            <a:spLocks noGrp="1"/>
          </p:cNvSpPr>
          <p:nvPr>
            <p:ph type="body" sz="quarter" idx="10"/>
          </p:nvPr>
        </p:nvSpPr>
        <p:spPr>
          <a:xfrm>
            <a:off x="600365" y="1468293"/>
            <a:ext cx="11064875" cy="4923271"/>
          </a:xfrm>
        </p:spPr>
        <p:txBody>
          <a:bodyPr numCol="1"/>
          <a:lstStyle>
            <a:lvl1pPr marL="228594" indent="-228594">
              <a:lnSpc>
                <a:spcPct val="100000"/>
              </a:lnSpc>
              <a:spcBef>
                <a:spcPts val="0"/>
              </a:spcBef>
              <a:buFontTx/>
              <a:buBlip>
                <a:blip r:embed="rId3"/>
              </a:buBlip>
              <a:defRPr sz="2200"/>
            </a:lvl1pPr>
            <a:lvl2pPr marL="685783" marR="0" indent="-228594" algn="l" defTabSz="914377" rtl="0" eaLnBrk="1" fontAlgn="auto" latinLnBrk="0" hangingPunct="1">
              <a:lnSpc>
                <a:spcPct val="100000"/>
              </a:lnSpc>
              <a:spcBef>
                <a:spcPts val="0"/>
              </a:spcBef>
              <a:spcAft>
                <a:spcPts val="1800"/>
              </a:spcAft>
              <a:buClr>
                <a:srgbClr val="237CB7"/>
              </a:buClr>
              <a:buSzTx/>
              <a:buFont typeface="Arial" panose="020B0604020202020204" pitchFamily="34" charset="0"/>
              <a:buChar char="•"/>
              <a:tabLst/>
              <a:defRPr sz="2000"/>
            </a:lvl2pPr>
          </a:lstStyle>
          <a:p>
            <a:pPr lvl="0"/>
            <a:r>
              <a:rPr lang="en-US" dirty="0"/>
              <a:t>Click to edit Master text styles</a:t>
            </a:r>
          </a:p>
          <a:p>
            <a:pPr lvl="1"/>
            <a:r>
              <a:rPr lang="en-US" dirty="0"/>
              <a:t>Second level</a:t>
            </a:r>
          </a:p>
          <a:p>
            <a:pPr lvl="0"/>
            <a:r>
              <a:rPr lang="en-US" dirty="0"/>
              <a:t>Click to edit Master text styles</a:t>
            </a:r>
          </a:p>
          <a:p>
            <a:pPr lvl="1"/>
            <a:r>
              <a:rPr lang="en-US" dirty="0"/>
              <a:t>Second level</a:t>
            </a:r>
          </a:p>
          <a:p>
            <a:pPr lvl="0"/>
            <a:r>
              <a:rPr lang="en-US" dirty="0"/>
              <a:t>Click to edit Master text styles</a:t>
            </a:r>
          </a:p>
          <a:p>
            <a:pPr lvl="1"/>
            <a:r>
              <a:rPr lang="en-US" dirty="0"/>
              <a:t>Second level</a:t>
            </a:r>
          </a:p>
          <a:p>
            <a:pPr lvl="0"/>
            <a:r>
              <a:rPr lang="en-US" dirty="0"/>
              <a:t>Click to edit Master text styles</a:t>
            </a:r>
          </a:p>
          <a:p>
            <a:pPr lvl="1"/>
            <a:r>
              <a:rPr lang="en-US" dirty="0"/>
              <a:t>Second level</a:t>
            </a:r>
          </a:p>
          <a:p>
            <a:pPr lvl="0"/>
            <a:r>
              <a:rPr lang="en-US" dirty="0"/>
              <a:t>Click to edit Master text styles</a:t>
            </a:r>
          </a:p>
          <a:p>
            <a:pPr lvl="1"/>
            <a:r>
              <a:rPr lang="en-US" dirty="0"/>
              <a:t>Second level</a:t>
            </a:r>
          </a:p>
          <a:p>
            <a:pPr lvl="0"/>
            <a:r>
              <a:rPr lang="en-US" dirty="0"/>
              <a:t>Click to edit Master text styles</a:t>
            </a:r>
          </a:p>
          <a:p>
            <a:pPr lvl="1"/>
            <a:r>
              <a:rPr lang="en-US" dirty="0"/>
              <a:t>Second level</a:t>
            </a:r>
          </a:p>
          <a:p>
            <a:pPr lvl="0"/>
            <a:r>
              <a:rPr lang="en-US" dirty="0"/>
              <a:t>Click to edit Master text styles</a:t>
            </a:r>
          </a:p>
          <a:p>
            <a:pPr marL="685783" marR="0" lvl="1" indent="-228594" algn="l" defTabSz="914377" rtl="0" eaLnBrk="1" fontAlgn="auto" latinLnBrk="0" hangingPunct="1">
              <a:lnSpc>
                <a:spcPct val="100000"/>
              </a:lnSpc>
              <a:spcBef>
                <a:spcPts val="0"/>
              </a:spcBef>
              <a:spcAft>
                <a:spcPts val="1200"/>
              </a:spcAft>
              <a:buClr>
                <a:srgbClr val="237CB7"/>
              </a:buClr>
              <a:buSzTx/>
              <a:buFont typeface="Arial" panose="020B0604020202020204" pitchFamily="34" charset="0"/>
              <a:buChar char="•"/>
              <a:tabLst/>
              <a:defRPr/>
            </a:pPr>
            <a:r>
              <a:rPr lang="en-US" dirty="0"/>
              <a:t>Second level</a:t>
            </a:r>
          </a:p>
          <a:p>
            <a:pPr lvl="0"/>
            <a:r>
              <a:rPr lang="en-US" dirty="0"/>
              <a:t>Click to edit Master text styles</a:t>
            </a:r>
          </a:p>
          <a:p>
            <a:pPr lvl="1"/>
            <a:r>
              <a:rPr lang="en-US" dirty="0"/>
              <a:t>Second level</a:t>
            </a:r>
          </a:p>
          <a:p>
            <a:pPr lvl="0"/>
            <a:r>
              <a:rPr lang="en-US" dirty="0"/>
              <a:t>Click to edit Master text styles</a:t>
            </a:r>
          </a:p>
          <a:p>
            <a:pPr lvl="1"/>
            <a:r>
              <a:rPr lang="en-US" dirty="0"/>
              <a:t>Second level</a:t>
            </a:r>
          </a:p>
          <a:p>
            <a:pPr lvl="0"/>
            <a:r>
              <a:rPr lang="en-US" dirty="0"/>
              <a:t>Click to edit Master text styles</a:t>
            </a:r>
          </a:p>
          <a:p>
            <a:pPr lvl="1"/>
            <a:r>
              <a:rPr lang="en-US" dirty="0"/>
              <a:t>Second level</a:t>
            </a:r>
          </a:p>
          <a:p>
            <a:pPr lvl="0"/>
            <a:r>
              <a:rPr lang="en-US" dirty="0"/>
              <a:t>Click to edit Master text styles</a:t>
            </a:r>
          </a:p>
          <a:p>
            <a:pPr lvl="1"/>
            <a:r>
              <a:rPr lang="en-US" dirty="0"/>
              <a:t>Second level</a:t>
            </a:r>
          </a:p>
          <a:p>
            <a:pPr lvl="1"/>
            <a:endParaRPr lang="en-US" dirty="0"/>
          </a:p>
          <a:p>
            <a:pPr lvl="1"/>
            <a:endParaRPr lang="en-US" dirty="0"/>
          </a:p>
        </p:txBody>
      </p:sp>
    </p:spTree>
    <p:extLst>
      <p:ext uri="{BB962C8B-B14F-4D97-AF65-F5344CB8AC3E}">
        <p14:creationId xmlns:p14="http://schemas.microsoft.com/office/powerpoint/2010/main" val="3517236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8"/>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3" y="471054"/>
            <a:ext cx="10515600" cy="831274"/>
          </a:xfrm>
        </p:spPr>
        <p:txBody>
          <a:bodyPr>
            <a:normAutofit/>
          </a:bodyPr>
          <a:lstStyle>
            <a:lvl1pPr>
              <a:defRPr sz="4000"/>
            </a:lvl1pPr>
          </a:lstStyle>
          <a:p>
            <a:r>
              <a:rPr lang="en-US"/>
              <a:t>Click to edit Master title style</a:t>
            </a:r>
            <a:endParaRPr lang="en-ZA"/>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3" y="6134438"/>
            <a:ext cx="654051" cy="443301"/>
          </a:xfrm>
          <a:prstGeom prst="rect">
            <a:avLst/>
          </a:prstGeom>
        </p:spPr>
      </p:pic>
      <p:sp>
        <p:nvSpPr>
          <p:cNvPr id="9" name="Text Placeholder 8">
            <a:extLst>
              <a:ext uri="{FF2B5EF4-FFF2-40B4-BE49-F238E27FC236}">
                <a16:creationId xmlns:a16="http://schemas.microsoft.com/office/drawing/2014/main" id="{E1DD6B4A-51AF-4241-956B-244117EF482A}"/>
              </a:ext>
            </a:extLst>
          </p:cNvPr>
          <p:cNvSpPr>
            <a:spLocks noGrp="1"/>
          </p:cNvSpPr>
          <p:nvPr>
            <p:ph type="body" sz="quarter" idx="10"/>
          </p:nvPr>
        </p:nvSpPr>
        <p:spPr>
          <a:xfrm>
            <a:off x="609601" y="1514475"/>
            <a:ext cx="10501745" cy="4969452"/>
          </a:xfrm>
        </p:spPr>
        <p:txBody>
          <a:bodyPr>
            <a:normAutofit/>
          </a:bodyPr>
          <a:lstStyle>
            <a:lvl1pPr marL="0" indent="0">
              <a:buNone/>
              <a:defRPr sz="2000"/>
            </a:lvl1pPr>
          </a:lstStyle>
          <a:p>
            <a:pPr lvl="0"/>
            <a:endParaRPr lang="en-US" dirty="0"/>
          </a:p>
        </p:txBody>
      </p:sp>
      <p:sp>
        <p:nvSpPr>
          <p:cNvPr id="8" name="Slide Number Placeholder 5">
            <a:extLst>
              <a:ext uri="{FF2B5EF4-FFF2-40B4-BE49-F238E27FC236}">
                <a16:creationId xmlns:a16="http://schemas.microsoft.com/office/drawing/2014/main" id="{19E0881F-F101-4BF3-A357-B131304BB225}"/>
              </a:ext>
            </a:extLst>
          </p:cNvPr>
          <p:cNvSpPr>
            <a:spLocks noGrp="1"/>
          </p:cNvSpPr>
          <p:nvPr>
            <p:ph type="sldNum" sz="quarter" idx="4"/>
          </p:nvPr>
        </p:nvSpPr>
        <p:spPr>
          <a:xfrm>
            <a:off x="264268" y="6317441"/>
            <a:ext cx="2743200" cy="365125"/>
          </a:xfrm>
          <a:prstGeom prst="rect">
            <a:avLst/>
          </a:prstGeom>
        </p:spPr>
        <p:txBody>
          <a:bodyPr vert="horz" lIns="91440" tIns="45720" rIns="91440" bIns="45720" rtlCol="0" anchor="ctr"/>
          <a:lstStyle>
            <a:lvl1pPr algn="l">
              <a:defRPr sz="1200">
                <a:solidFill>
                  <a:schemeClr val="tx1"/>
                </a:solidFill>
              </a:defRPr>
            </a:lvl1pPr>
          </a:lstStyle>
          <a:p>
            <a:fld id="{4BC055DF-D3D3-433C-A320-6C269686F61D}" type="slidenum">
              <a:rPr lang="en-ZA" smtClean="0"/>
              <a:pPr/>
              <a:t>‹#›</a:t>
            </a:fld>
            <a:endParaRPr lang="en-ZA" dirty="0"/>
          </a:p>
        </p:txBody>
      </p:sp>
    </p:spTree>
    <p:extLst>
      <p:ext uri="{BB962C8B-B14F-4D97-AF65-F5344CB8AC3E}">
        <p14:creationId xmlns:p14="http://schemas.microsoft.com/office/powerpoint/2010/main" val="3962692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8"/>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3" y="471054"/>
            <a:ext cx="10515600" cy="831274"/>
          </a:xfrm>
        </p:spPr>
        <p:txBody>
          <a:bodyPr>
            <a:normAutofit/>
          </a:bodyPr>
          <a:lstStyle>
            <a:lvl1pPr>
              <a:defRPr sz="4000"/>
            </a:lvl1pPr>
          </a:lstStyle>
          <a:p>
            <a:r>
              <a:rPr lang="en-US"/>
              <a:t>Click to edit Master title style</a:t>
            </a:r>
            <a:endParaRPr lang="en-ZA"/>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3" y="6134438"/>
            <a:ext cx="654051" cy="443301"/>
          </a:xfrm>
          <a:prstGeom prst="rect">
            <a:avLst/>
          </a:prstGeom>
        </p:spPr>
      </p:pic>
      <p:sp>
        <p:nvSpPr>
          <p:cNvPr id="9" name="Text Placeholder 8">
            <a:extLst>
              <a:ext uri="{FF2B5EF4-FFF2-40B4-BE49-F238E27FC236}">
                <a16:creationId xmlns:a16="http://schemas.microsoft.com/office/drawing/2014/main" id="{E1DD6B4A-51AF-4241-956B-244117EF482A}"/>
              </a:ext>
            </a:extLst>
          </p:cNvPr>
          <p:cNvSpPr>
            <a:spLocks noGrp="1"/>
          </p:cNvSpPr>
          <p:nvPr>
            <p:ph type="body" sz="quarter" idx="10"/>
          </p:nvPr>
        </p:nvSpPr>
        <p:spPr>
          <a:xfrm>
            <a:off x="609601" y="1616077"/>
            <a:ext cx="11064875" cy="4710113"/>
          </a:xfrm>
        </p:spPr>
        <p:txBody>
          <a:bodyPr/>
          <a:lstStyle>
            <a:lvl1pPr marL="514338" indent="-514338">
              <a:lnSpc>
                <a:spcPct val="100000"/>
              </a:lnSpc>
              <a:spcBef>
                <a:spcPts val="300"/>
              </a:spcBef>
              <a:spcAft>
                <a:spcPts val="300"/>
              </a:spcAft>
              <a:buClr>
                <a:srgbClr val="3C8AC0"/>
              </a:buClr>
              <a:buFont typeface="Arial" panose="020B0604020202020204" pitchFamily="34" charset="0"/>
              <a:buChar char="•"/>
              <a:defRPr sz="2200"/>
            </a:lvl1pPr>
            <a:lvl2pPr marL="803255" indent="-268281">
              <a:lnSpc>
                <a:spcPct val="100000"/>
              </a:lnSpc>
              <a:spcBef>
                <a:spcPts val="300"/>
              </a:spcBef>
              <a:spcAft>
                <a:spcPts val="300"/>
              </a:spcAft>
              <a:buClr>
                <a:srgbClr val="8EB8D9"/>
              </a:buClr>
              <a:defRPr sz="1600"/>
            </a:lvl2pPr>
            <a:lvl3pPr marL="1081061" indent="-277806">
              <a:lnSpc>
                <a:spcPct val="100000"/>
              </a:lnSpc>
              <a:spcBef>
                <a:spcPts val="300"/>
              </a:spcBef>
              <a:spcAft>
                <a:spcPts val="300"/>
              </a:spcAft>
              <a:buClr>
                <a:srgbClr val="8EB8D9"/>
              </a:buClr>
              <a:defRPr sz="1600"/>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93727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8"/>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3" y="471054"/>
            <a:ext cx="10515600" cy="831274"/>
          </a:xfrm>
        </p:spPr>
        <p:txBody>
          <a:bodyPr>
            <a:normAutofit/>
          </a:bodyPr>
          <a:lstStyle>
            <a:lvl1pPr>
              <a:defRPr sz="4000"/>
            </a:lvl1pPr>
          </a:lstStyle>
          <a:p>
            <a:r>
              <a:rPr lang="en-US"/>
              <a:t>Click to edit Master title style</a:t>
            </a:r>
            <a:endParaRPr lang="en-ZA"/>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3" y="6134438"/>
            <a:ext cx="654051" cy="443301"/>
          </a:xfrm>
          <a:prstGeom prst="rect">
            <a:avLst/>
          </a:prstGeom>
        </p:spPr>
      </p:pic>
      <p:sp>
        <p:nvSpPr>
          <p:cNvPr id="8" name="Chart Placeholder 3">
            <a:extLst>
              <a:ext uri="{FF2B5EF4-FFF2-40B4-BE49-F238E27FC236}">
                <a16:creationId xmlns:a16="http://schemas.microsoft.com/office/drawing/2014/main" id="{D2D1765E-C639-49FA-9350-8F5753E9D03C}"/>
              </a:ext>
            </a:extLst>
          </p:cNvPr>
          <p:cNvSpPr>
            <a:spLocks noGrp="1"/>
          </p:cNvSpPr>
          <p:nvPr>
            <p:ph type="chart" sz="quarter" idx="11"/>
          </p:nvPr>
        </p:nvSpPr>
        <p:spPr>
          <a:xfrm>
            <a:off x="6192549" y="1564843"/>
            <a:ext cx="5426795" cy="4466502"/>
          </a:xfrm>
        </p:spPr>
        <p:txBody>
          <a:bodyPr/>
          <a:lstStyle/>
          <a:p>
            <a:endParaRPr lang="en-ZA" dirty="0"/>
          </a:p>
        </p:txBody>
      </p:sp>
      <p:sp>
        <p:nvSpPr>
          <p:cNvPr id="10" name="Chart Placeholder 3">
            <a:extLst>
              <a:ext uri="{FF2B5EF4-FFF2-40B4-BE49-F238E27FC236}">
                <a16:creationId xmlns:a16="http://schemas.microsoft.com/office/drawing/2014/main" id="{B41B6017-430B-4076-8421-8CE74A936D3C}"/>
              </a:ext>
            </a:extLst>
          </p:cNvPr>
          <p:cNvSpPr>
            <a:spLocks noGrp="1"/>
          </p:cNvSpPr>
          <p:nvPr>
            <p:ph type="chart" sz="quarter" idx="12"/>
          </p:nvPr>
        </p:nvSpPr>
        <p:spPr>
          <a:xfrm>
            <a:off x="581459" y="1569461"/>
            <a:ext cx="5426795" cy="4466502"/>
          </a:xfrm>
        </p:spPr>
        <p:txBody>
          <a:bodyPr/>
          <a:lstStyle/>
          <a:p>
            <a:endParaRPr lang="en-ZA" dirty="0"/>
          </a:p>
        </p:txBody>
      </p:sp>
    </p:spTree>
    <p:extLst>
      <p:ext uri="{BB962C8B-B14F-4D97-AF65-F5344CB8AC3E}">
        <p14:creationId xmlns:p14="http://schemas.microsoft.com/office/powerpoint/2010/main" val="107442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8"/>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3" y="471054"/>
            <a:ext cx="10515600" cy="831274"/>
          </a:xfrm>
        </p:spPr>
        <p:txBody>
          <a:bodyPr>
            <a:normAutofit/>
          </a:bodyPr>
          <a:lstStyle>
            <a:lvl1pPr>
              <a:defRPr sz="4000"/>
            </a:lvl1pPr>
          </a:lstStyle>
          <a:p>
            <a:r>
              <a:rPr lang="en-US" dirty="0"/>
              <a:t>Click to edit Master title style</a:t>
            </a:r>
            <a:endParaRPr lang="en-ZA" dirty="0"/>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3" y="6134438"/>
            <a:ext cx="654051" cy="443301"/>
          </a:xfrm>
          <a:prstGeom prst="rect">
            <a:avLst/>
          </a:prstGeom>
        </p:spPr>
      </p:pic>
      <p:sp>
        <p:nvSpPr>
          <p:cNvPr id="9" name="Text Placeholder 8">
            <a:extLst>
              <a:ext uri="{FF2B5EF4-FFF2-40B4-BE49-F238E27FC236}">
                <a16:creationId xmlns:a16="http://schemas.microsoft.com/office/drawing/2014/main" id="{E1DD6B4A-51AF-4241-956B-244117EF482A}"/>
              </a:ext>
            </a:extLst>
          </p:cNvPr>
          <p:cNvSpPr>
            <a:spLocks noGrp="1"/>
          </p:cNvSpPr>
          <p:nvPr>
            <p:ph type="body" sz="quarter" idx="10"/>
          </p:nvPr>
        </p:nvSpPr>
        <p:spPr>
          <a:xfrm>
            <a:off x="609600" y="1514475"/>
            <a:ext cx="6022109" cy="4969452"/>
          </a:xfrm>
        </p:spPr>
        <p:txBody>
          <a:bodyPr>
            <a:normAutofit/>
          </a:bodyPr>
          <a:lstStyle>
            <a:lvl1pPr marL="0" indent="0">
              <a:buNone/>
              <a:defRPr sz="2000"/>
            </a:lvl1pPr>
          </a:lstStyle>
          <a:p>
            <a:pPr lvl="0"/>
            <a:endParaRPr lang="en-US" dirty="0"/>
          </a:p>
        </p:txBody>
      </p:sp>
      <p:sp>
        <p:nvSpPr>
          <p:cNvPr id="4" name="Picture Placeholder 3">
            <a:extLst>
              <a:ext uri="{FF2B5EF4-FFF2-40B4-BE49-F238E27FC236}">
                <a16:creationId xmlns:a16="http://schemas.microsoft.com/office/drawing/2014/main" id="{BCD44D22-586B-4563-B44F-53767F7300C2}"/>
              </a:ext>
            </a:extLst>
          </p:cNvPr>
          <p:cNvSpPr>
            <a:spLocks noGrp="1"/>
          </p:cNvSpPr>
          <p:nvPr>
            <p:ph type="pic" sz="quarter" idx="11"/>
          </p:nvPr>
        </p:nvSpPr>
        <p:spPr>
          <a:xfrm>
            <a:off x="6918613" y="1477964"/>
            <a:ext cx="4645315" cy="2318182"/>
          </a:xfrm>
        </p:spPr>
        <p:txBody>
          <a:bodyPr/>
          <a:lstStyle>
            <a:lvl1pPr marL="0" indent="0">
              <a:buNone/>
              <a:defRPr/>
            </a:lvl1pPr>
          </a:lstStyle>
          <a:p>
            <a:endParaRPr lang="en-ZA" dirty="0"/>
          </a:p>
        </p:txBody>
      </p:sp>
      <p:sp>
        <p:nvSpPr>
          <p:cNvPr id="8" name="Picture Placeholder 7">
            <a:extLst>
              <a:ext uri="{FF2B5EF4-FFF2-40B4-BE49-F238E27FC236}">
                <a16:creationId xmlns:a16="http://schemas.microsoft.com/office/drawing/2014/main" id="{A71114D0-04F5-425E-85D3-3FD7858A155A}"/>
              </a:ext>
            </a:extLst>
          </p:cNvPr>
          <p:cNvSpPr>
            <a:spLocks noGrp="1"/>
          </p:cNvSpPr>
          <p:nvPr>
            <p:ph type="pic" sz="quarter" idx="12"/>
          </p:nvPr>
        </p:nvSpPr>
        <p:spPr>
          <a:xfrm>
            <a:off x="6917459" y="3870037"/>
            <a:ext cx="4646469" cy="2198254"/>
          </a:xfrm>
        </p:spPr>
        <p:txBody>
          <a:bodyPr/>
          <a:lstStyle>
            <a:lvl1pPr marL="0" indent="0">
              <a:buNone/>
              <a:defRPr/>
            </a:lvl1pPr>
          </a:lstStyle>
          <a:p>
            <a:endParaRPr lang="en-ZA" dirty="0"/>
          </a:p>
        </p:txBody>
      </p:sp>
    </p:spTree>
    <p:extLst>
      <p:ext uri="{BB962C8B-B14F-4D97-AF65-F5344CB8AC3E}">
        <p14:creationId xmlns:p14="http://schemas.microsoft.com/office/powerpoint/2010/main" val="3077421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8"/>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3" y="471054"/>
            <a:ext cx="10515600" cy="831274"/>
          </a:xfrm>
        </p:spPr>
        <p:txBody>
          <a:bodyPr>
            <a:normAutofit/>
          </a:bodyPr>
          <a:lstStyle>
            <a:lvl1pPr>
              <a:defRPr sz="4000"/>
            </a:lvl1pPr>
          </a:lstStyle>
          <a:p>
            <a:r>
              <a:rPr lang="en-US" dirty="0"/>
              <a:t>Click to edit Master title style</a:t>
            </a:r>
            <a:endParaRPr lang="en-ZA" dirty="0"/>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3" y="6134438"/>
            <a:ext cx="654051" cy="443301"/>
          </a:xfrm>
          <a:prstGeom prst="rect">
            <a:avLst/>
          </a:prstGeom>
        </p:spPr>
      </p:pic>
      <p:sp>
        <p:nvSpPr>
          <p:cNvPr id="10" name="Picture Placeholder 3">
            <a:extLst>
              <a:ext uri="{FF2B5EF4-FFF2-40B4-BE49-F238E27FC236}">
                <a16:creationId xmlns:a16="http://schemas.microsoft.com/office/drawing/2014/main" id="{6BF5AD6C-B24A-4E9F-97D1-97B0C7353687}"/>
              </a:ext>
            </a:extLst>
          </p:cNvPr>
          <p:cNvSpPr>
            <a:spLocks noGrp="1"/>
          </p:cNvSpPr>
          <p:nvPr>
            <p:ph type="pic" sz="quarter" idx="12"/>
          </p:nvPr>
        </p:nvSpPr>
        <p:spPr>
          <a:xfrm>
            <a:off x="6212031" y="1538001"/>
            <a:ext cx="5296479" cy="4548764"/>
          </a:xfrm>
        </p:spPr>
        <p:txBody>
          <a:bodyPr/>
          <a:lstStyle>
            <a:lvl1pPr marL="0" indent="0">
              <a:buNone/>
              <a:defRPr/>
            </a:lvl1pPr>
          </a:lstStyle>
          <a:p>
            <a:endParaRPr lang="en-ZA" dirty="0"/>
          </a:p>
        </p:txBody>
      </p:sp>
      <p:sp>
        <p:nvSpPr>
          <p:cNvPr id="11" name="Picture Placeholder 3">
            <a:extLst>
              <a:ext uri="{FF2B5EF4-FFF2-40B4-BE49-F238E27FC236}">
                <a16:creationId xmlns:a16="http://schemas.microsoft.com/office/drawing/2014/main" id="{D9E6E789-9143-4641-BCAD-F911EDCD2693}"/>
              </a:ext>
            </a:extLst>
          </p:cNvPr>
          <p:cNvSpPr>
            <a:spLocks noGrp="1"/>
          </p:cNvSpPr>
          <p:nvPr>
            <p:ph type="pic" sz="quarter" idx="13"/>
          </p:nvPr>
        </p:nvSpPr>
        <p:spPr>
          <a:xfrm>
            <a:off x="591705" y="1533383"/>
            <a:ext cx="5296479" cy="4548764"/>
          </a:xfrm>
        </p:spPr>
        <p:txBody>
          <a:bodyPr/>
          <a:lstStyle>
            <a:lvl1pPr marL="0" indent="0">
              <a:buNone/>
              <a:defRPr/>
            </a:lvl1pPr>
          </a:lstStyle>
          <a:p>
            <a:endParaRPr lang="en-ZA" dirty="0"/>
          </a:p>
        </p:txBody>
      </p:sp>
    </p:spTree>
    <p:extLst>
      <p:ext uri="{BB962C8B-B14F-4D97-AF65-F5344CB8AC3E}">
        <p14:creationId xmlns:p14="http://schemas.microsoft.com/office/powerpoint/2010/main" val="910120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8"/>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3" y="471054"/>
            <a:ext cx="10515600" cy="831274"/>
          </a:xfrm>
        </p:spPr>
        <p:txBody>
          <a:bodyPr>
            <a:normAutofit/>
          </a:bodyPr>
          <a:lstStyle>
            <a:lvl1pPr>
              <a:defRPr sz="4000"/>
            </a:lvl1pPr>
          </a:lstStyle>
          <a:p>
            <a:r>
              <a:rPr lang="en-US" dirty="0"/>
              <a:t>Click to edit Master title style</a:t>
            </a:r>
            <a:endParaRPr lang="en-ZA" dirty="0"/>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3" y="6134438"/>
            <a:ext cx="654051" cy="443301"/>
          </a:xfrm>
          <a:prstGeom prst="rect">
            <a:avLst/>
          </a:prstGeom>
        </p:spPr>
      </p:pic>
      <p:sp>
        <p:nvSpPr>
          <p:cNvPr id="9" name="Text Placeholder 8">
            <a:extLst>
              <a:ext uri="{FF2B5EF4-FFF2-40B4-BE49-F238E27FC236}">
                <a16:creationId xmlns:a16="http://schemas.microsoft.com/office/drawing/2014/main" id="{E1DD6B4A-51AF-4241-956B-244117EF482A}"/>
              </a:ext>
            </a:extLst>
          </p:cNvPr>
          <p:cNvSpPr>
            <a:spLocks noGrp="1"/>
          </p:cNvSpPr>
          <p:nvPr>
            <p:ph type="body" sz="quarter" idx="10"/>
          </p:nvPr>
        </p:nvSpPr>
        <p:spPr>
          <a:xfrm>
            <a:off x="609600" y="1514475"/>
            <a:ext cx="6022109" cy="4969452"/>
          </a:xfrm>
        </p:spPr>
        <p:txBody>
          <a:bodyPr>
            <a:normAutofit/>
          </a:bodyPr>
          <a:lstStyle>
            <a:lvl1pPr marL="0" indent="0">
              <a:buNone/>
              <a:defRPr sz="2000"/>
            </a:lvl1pPr>
          </a:lstStyle>
          <a:p>
            <a:pPr lvl="0"/>
            <a:endParaRPr lang="en-US" dirty="0"/>
          </a:p>
        </p:txBody>
      </p:sp>
      <p:sp>
        <p:nvSpPr>
          <p:cNvPr id="8" name="Picture Placeholder 7">
            <a:extLst>
              <a:ext uri="{FF2B5EF4-FFF2-40B4-BE49-F238E27FC236}">
                <a16:creationId xmlns:a16="http://schemas.microsoft.com/office/drawing/2014/main" id="{A71114D0-04F5-425E-85D3-3FD7858A155A}"/>
              </a:ext>
            </a:extLst>
          </p:cNvPr>
          <p:cNvSpPr>
            <a:spLocks noGrp="1"/>
          </p:cNvSpPr>
          <p:nvPr>
            <p:ph type="pic" sz="quarter" idx="12"/>
          </p:nvPr>
        </p:nvSpPr>
        <p:spPr>
          <a:xfrm>
            <a:off x="6917459" y="1754909"/>
            <a:ext cx="4646469" cy="4313382"/>
          </a:xfrm>
        </p:spPr>
        <p:txBody>
          <a:bodyPr/>
          <a:lstStyle>
            <a:lvl1pPr marL="0" indent="0">
              <a:buNone/>
              <a:defRPr/>
            </a:lvl1pPr>
          </a:lstStyle>
          <a:p>
            <a:endParaRPr lang="en-ZA" dirty="0"/>
          </a:p>
        </p:txBody>
      </p:sp>
    </p:spTree>
    <p:extLst>
      <p:ext uri="{BB962C8B-B14F-4D97-AF65-F5344CB8AC3E}">
        <p14:creationId xmlns:p14="http://schemas.microsoft.com/office/powerpoint/2010/main" val="2485724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8"/>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3" y="471054"/>
            <a:ext cx="10515600" cy="831274"/>
          </a:xfrm>
        </p:spPr>
        <p:txBody>
          <a:bodyPr>
            <a:normAutofit/>
          </a:bodyPr>
          <a:lstStyle>
            <a:lvl1pPr>
              <a:defRPr sz="4000"/>
            </a:lvl1pPr>
          </a:lstStyle>
          <a:p>
            <a:r>
              <a:rPr lang="en-US" dirty="0"/>
              <a:t>Click to edit Master title style</a:t>
            </a:r>
            <a:endParaRPr lang="en-ZA" dirty="0"/>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3" y="6134438"/>
            <a:ext cx="654051" cy="443301"/>
          </a:xfrm>
          <a:prstGeom prst="rect">
            <a:avLst/>
          </a:prstGeom>
        </p:spPr>
      </p:pic>
      <p:sp>
        <p:nvSpPr>
          <p:cNvPr id="9" name="Text Placeholder 8">
            <a:extLst>
              <a:ext uri="{FF2B5EF4-FFF2-40B4-BE49-F238E27FC236}">
                <a16:creationId xmlns:a16="http://schemas.microsoft.com/office/drawing/2014/main" id="{E1DD6B4A-51AF-4241-956B-244117EF482A}"/>
              </a:ext>
            </a:extLst>
          </p:cNvPr>
          <p:cNvSpPr>
            <a:spLocks noGrp="1"/>
          </p:cNvSpPr>
          <p:nvPr>
            <p:ph type="body" sz="quarter" idx="10"/>
          </p:nvPr>
        </p:nvSpPr>
        <p:spPr>
          <a:xfrm>
            <a:off x="5661892" y="1514476"/>
            <a:ext cx="6022109" cy="4590761"/>
          </a:xfrm>
        </p:spPr>
        <p:txBody>
          <a:bodyPr>
            <a:normAutofit/>
          </a:bodyPr>
          <a:lstStyle>
            <a:lvl1pPr marL="0" indent="0">
              <a:buNone/>
              <a:defRPr sz="2000"/>
            </a:lvl1pPr>
          </a:lstStyle>
          <a:p>
            <a:pPr lvl="0"/>
            <a:endParaRPr lang="en-US" dirty="0"/>
          </a:p>
        </p:txBody>
      </p:sp>
      <p:sp>
        <p:nvSpPr>
          <p:cNvPr id="4" name="Chart Placeholder 3">
            <a:extLst>
              <a:ext uri="{FF2B5EF4-FFF2-40B4-BE49-F238E27FC236}">
                <a16:creationId xmlns:a16="http://schemas.microsoft.com/office/drawing/2014/main" id="{2AAD9A47-F4FB-4106-BAA0-B7204E797C23}"/>
              </a:ext>
            </a:extLst>
          </p:cNvPr>
          <p:cNvSpPr>
            <a:spLocks noGrp="1"/>
          </p:cNvSpPr>
          <p:nvPr>
            <p:ph type="chart" sz="quarter" idx="11"/>
          </p:nvPr>
        </p:nvSpPr>
        <p:spPr>
          <a:xfrm>
            <a:off x="571935" y="1497015"/>
            <a:ext cx="4960648" cy="4625975"/>
          </a:xfrm>
        </p:spPr>
        <p:txBody>
          <a:bodyPr/>
          <a:lstStyle/>
          <a:p>
            <a:endParaRPr lang="en-ZA" dirty="0"/>
          </a:p>
        </p:txBody>
      </p:sp>
    </p:spTree>
    <p:extLst>
      <p:ext uri="{BB962C8B-B14F-4D97-AF65-F5344CB8AC3E}">
        <p14:creationId xmlns:p14="http://schemas.microsoft.com/office/powerpoint/2010/main" val="354195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B44EF6-755B-4F07-AA58-E7E83597AE8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8B134F4-8BD4-4B93-B858-A551AF66A1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D2E88C4-CEF2-42F1-B16F-F29F5E0FB2F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ZA" dirty="0"/>
          </a:p>
        </p:txBody>
      </p:sp>
      <p:sp>
        <p:nvSpPr>
          <p:cNvPr id="5" name="Footer Placeholder 4">
            <a:extLst>
              <a:ext uri="{FF2B5EF4-FFF2-40B4-BE49-F238E27FC236}">
                <a16:creationId xmlns:a16="http://schemas.microsoft.com/office/drawing/2014/main" id="{65BCE216-73B0-46DF-AA76-4381630F77E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dirty="0"/>
          </a:p>
        </p:txBody>
      </p:sp>
      <p:sp>
        <p:nvSpPr>
          <p:cNvPr id="6" name="Slide Number Placeholder 5">
            <a:extLst>
              <a:ext uri="{FF2B5EF4-FFF2-40B4-BE49-F238E27FC236}">
                <a16:creationId xmlns:a16="http://schemas.microsoft.com/office/drawing/2014/main" id="{D436735B-4AB7-4F44-BF85-D21B877A2A6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C055DF-D3D3-433C-A320-6C269686F61D}" type="slidenum">
              <a:rPr lang="en-ZA" smtClean="0"/>
              <a:t>‹#›</a:t>
            </a:fld>
            <a:endParaRPr lang="en-ZA" dirty="0"/>
          </a:p>
        </p:txBody>
      </p:sp>
    </p:spTree>
    <p:extLst>
      <p:ext uri="{BB962C8B-B14F-4D97-AF65-F5344CB8AC3E}">
        <p14:creationId xmlns:p14="http://schemas.microsoft.com/office/powerpoint/2010/main" val="88556365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61" r:id="rId4"/>
    <p:sldLayoutId id="2147483665" r:id="rId5"/>
    <p:sldLayoutId id="2147483662" r:id="rId6"/>
    <p:sldLayoutId id="2147483666" r:id="rId7"/>
    <p:sldLayoutId id="2147483667" r:id="rId8"/>
    <p:sldLayoutId id="2147483668" r:id="rId9"/>
    <p:sldLayoutId id="2147483669"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1.png"/><Relationship Id="rId7"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2.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24.png"/><Relationship Id="rId4" Type="http://schemas.openxmlformats.org/officeDocument/2006/relationships/image" Target="../media/image21.png"/><Relationship Id="rId9"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7.wdp"/><Relationship Id="rId2" Type="http://schemas.openxmlformats.org/officeDocument/2006/relationships/image" Target="../media/image25.jpe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2.jpg"/><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43.gif"/><Relationship Id="rId1" Type="http://schemas.openxmlformats.org/officeDocument/2006/relationships/slideLayout" Target="../slideLayouts/slideLayout4.xml"/><Relationship Id="rId4" Type="http://schemas.openxmlformats.org/officeDocument/2006/relationships/image" Target="../media/image44.emf"/></Relationships>
</file>

<file path=ppt/slides/_rels/slide3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package" Target="../embeddings/Microsoft_Excel_Worksheet1.xlsx"/><Relationship Id="rId1" Type="http://schemas.openxmlformats.org/officeDocument/2006/relationships/slideLayout" Target="../slideLayouts/slideLayout4.xml"/><Relationship Id="rId5" Type="http://schemas.openxmlformats.org/officeDocument/2006/relationships/image" Target="../media/image46.emf"/><Relationship Id="rId4" Type="http://schemas.openxmlformats.org/officeDocument/2006/relationships/package" Target="../embeddings/Microsoft_Excel_Worksheet2.xlsx"/></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package" Target="../embeddings/Microsoft_Excel_Worksheet3.xlsx"/><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3122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65A-CAFA-6F58-28B2-9103B7202C5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7BFD9E7-CCE7-EB6A-6F54-1CA0666B91EE}"/>
              </a:ext>
            </a:extLst>
          </p:cNvPr>
          <p:cNvSpPr/>
          <p:nvPr/>
        </p:nvSpPr>
        <p:spPr>
          <a:xfrm>
            <a:off x="10993582" y="6037118"/>
            <a:ext cx="852054" cy="5818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C5F11F0B-78FB-B785-BCD7-75F0C41F2A0B}"/>
              </a:ext>
            </a:extLst>
          </p:cNvPr>
          <p:cNvSpPr>
            <a:spLocks noGrp="1"/>
          </p:cNvSpPr>
          <p:nvPr>
            <p:ph type="title"/>
          </p:nvPr>
        </p:nvSpPr>
        <p:spPr/>
        <p:txBody>
          <a:bodyPr/>
          <a:lstStyle/>
          <a:p>
            <a:r>
              <a:rPr lang="en-ZA" dirty="0"/>
              <a:t>7.1   Crime Incidents (1 Dec 2023 – 30 Nov 2024)</a:t>
            </a:r>
          </a:p>
        </p:txBody>
      </p:sp>
      <p:graphicFrame>
        <p:nvGraphicFramePr>
          <p:cNvPr id="11" name="Table 10">
            <a:extLst>
              <a:ext uri="{FF2B5EF4-FFF2-40B4-BE49-F238E27FC236}">
                <a16:creationId xmlns:a16="http://schemas.microsoft.com/office/drawing/2014/main" id="{EE597F9D-D89D-3854-D717-CC40FD50CF07}"/>
              </a:ext>
            </a:extLst>
          </p:cNvPr>
          <p:cNvGraphicFramePr>
            <a:graphicFrameLocks noGrp="1"/>
          </p:cNvGraphicFramePr>
          <p:nvPr/>
        </p:nvGraphicFramePr>
        <p:xfrm>
          <a:off x="346363" y="1354283"/>
          <a:ext cx="11364191" cy="5323184"/>
        </p:xfrm>
        <a:graphic>
          <a:graphicData uri="http://schemas.openxmlformats.org/drawingml/2006/table">
            <a:tbl>
              <a:tblPr/>
              <a:tblGrid>
                <a:gridCol w="1186500">
                  <a:extLst>
                    <a:ext uri="{9D8B030D-6E8A-4147-A177-3AD203B41FA5}">
                      <a16:colId xmlns:a16="http://schemas.microsoft.com/office/drawing/2014/main" val="171385363"/>
                    </a:ext>
                  </a:extLst>
                </a:gridCol>
                <a:gridCol w="2513736">
                  <a:extLst>
                    <a:ext uri="{9D8B030D-6E8A-4147-A177-3AD203B41FA5}">
                      <a16:colId xmlns:a16="http://schemas.microsoft.com/office/drawing/2014/main" val="2867336949"/>
                    </a:ext>
                  </a:extLst>
                </a:gridCol>
                <a:gridCol w="1917783">
                  <a:extLst>
                    <a:ext uri="{9D8B030D-6E8A-4147-A177-3AD203B41FA5}">
                      <a16:colId xmlns:a16="http://schemas.microsoft.com/office/drawing/2014/main" val="3882670278"/>
                    </a:ext>
                  </a:extLst>
                </a:gridCol>
                <a:gridCol w="5746172">
                  <a:extLst>
                    <a:ext uri="{9D8B030D-6E8A-4147-A177-3AD203B41FA5}">
                      <a16:colId xmlns:a16="http://schemas.microsoft.com/office/drawing/2014/main" val="2677377821"/>
                    </a:ext>
                  </a:extLst>
                </a:gridCol>
              </a:tblGrid>
              <a:tr h="396000">
                <a:tc>
                  <a:txBody>
                    <a:bodyPr/>
                    <a:lstStyle/>
                    <a:p>
                      <a:pPr algn="ctr" fontAlgn="ctr">
                        <a:lnSpc>
                          <a:spcPct val="150000"/>
                        </a:lnSpc>
                      </a:pPr>
                      <a:r>
                        <a:rPr lang="en-ZA" sz="1550" b="1" i="0" u="none" strike="noStrike" dirty="0">
                          <a:solidFill>
                            <a:srgbClr val="000000"/>
                          </a:solidFill>
                          <a:effectLst/>
                          <a:latin typeface="Arial" panose="020B0604020202020204" pitchFamily="34" charset="0"/>
                        </a:rPr>
                        <a:t>Date </a:t>
                      </a:r>
                    </a:p>
                  </a:txBody>
                  <a:tcPr marL="6297" marR="6297" marT="6297" marB="0" anchor="ctr">
                    <a:lnL>
                      <a:noFill/>
                    </a:lnL>
                    <a:lnR>
                      <a:noFill/>
                    </a:lnR>
                    <a:lnT>
                      <a:noFill/>
                    </a:lnT>
                    <a:lnB w="28575" cap="flat" cmpd="sng" algn="ctr">
                      <a:solidFill>
                        <a:schemeClr val="bg2">
                          <a:lumMod val="25000"/>
                        </a:schemeClr>
                      </a:solidFill>
                      <a:prstDash val="solid"/>
                      <a:round/>
                      <a:headEnd type="none" w="med" len="med"/>
                      <a:tailEnd type="none" w="med" len="med"/>
                    </a:lnB>
                    <a:noFill/>
                  </a:tcPr>
                </a:tc>
                <a:tc>
                  <a:txBody>
                    <a:bodyPr/>
                    <a:lstStyle/>
                    <a:p>
                      <a:pPr algn="ctr" fontAlgn="ctr">
                        <a:lnSpc>
                          <a:spcPct val="150000"/>
                        </a:lnSpc>
                      </a:pPr>
                      <a:r>
                        <a:rPr lang="en-ZA" sz="1550" b="1" i="0" u="none" strike="noStrike" dirty="0">
                          <a:solidFill>
                            <a:srgbClr val="000000"/>
                          </a:solidFill>
                          <a:effectLst/>
                          <a:latin typeface="Arial" panose="020B0604020202020204" pitchFamily="34" charset="0"/>
                        </a:rPr>
                        <a:t>Type</a:t>
                      </a:r>
                    </a:p>
                  </a:txBody>
                  <a:tcPr marL="6297" marR="6297" marT="6297" marB="0" anchor="ctr">
                    <a:lnL>
                      <a:noFill/>
                    </a:lnL>
                    <a:lnR>
                      <a:noFill/>
                    </a:lnR>
                    <a:lnT>
                      <a:noFill/>
                    </a:lnT>
                    <a:lnB w="28575" cap="flat" cmpd="sng" algn="ctr">
                      <a:solidFill>
                        <a:schemeClr val="bg2">
                          <a:lumMod val="25000"/>
                        </a:schemeClr>
                      </a:solidFill>
                      <a:prstDash val="solid"/>
                      <a:round/>
                      <a:headEnd type="none" w="med" len="med"/>
                      <a:tailEnd type="none" w="med" len="med"/>
                    </a:lnB>
                    <a:noFill/>
                  </a:tcPr>
                </a:tc>
                <a:tc>
                  <a:txBody>
                    <a:bodyPr/>
                    <a:lstStyle/>
                    <a:p>
                      <a:pPr algn="ctr" fontAlgn="ctr">
                        <a:lnSpc>
                          <a:spcPct val="150000"/>
                        </a:lnSpc>
                      </a:pPr>
                      <a:r>
                        <a:rPr lang="en-ZA" sz="1550" b="1" i="0" u="none" strike="noStrike" dirty="0">
                          <a:solidFill>
                            <a:srgbClr val="000000"/>
                          </a:solidFill>
                          <a:effectLst/>
                          <a:latin typeface="Arial" panose="020B0604020202020204" pitchFamily="34" charset="0"/>
                        </a:rPr>
                        <a:t>Road</a:t>
                      </a:r>
                    </a:p>
                  </a:txBody>
                  <a:tcPr marL="6297" marR="6297" marT="6297" marB="0" anchor="ctr">
                    <a:lnL>
                      <a:noFill/>
                    </a:lnL>
                    <a:lnR>
                      <a:noFill/>
                    </a:lnR>
                    <a:lnT>
                      <a:noFill/>
                    </a:lnT>
                    <a:lnB w="28575" cap="flat" cmpd="sng" algn="ctr">
                      <a:solidFill>
                        <a:schemeClr val="bg2">
                          <a:lumMod val="25000"/>
                        </a:schemeClr>
                      </a:solidFill>
                      <a:prstDash val="solid"/>
                      <a:round/>
                      <a:headEnd type="none" w="med" len="med"/>
                      <a:tailEnd type="none" w="med" len="med"/>
                    </a:lnB>
                    <a:noFill/>
                  </a:tcPr>
                </a:tc>
                <a:tc>
                  <a:txBody>
                    <a:bodyPr/>
                    <a:lstStyle/>
                    <a:p>
                      <a:pPr lvl="1" algn="l" fontAlgn="b">
                        <a:lnSpc>
                          <a:spcPct val="150000"/>
                        </a:lnSpc>
                      </a:pPr>
                      <a:r>
                        <a:rPr lang="en-ZA" sz="1550" b="1" i="0" u="none" strike="noStrike" dirty="0">
                          <a:solidFill>
                            <a:srgbClr val="000000"/>
                          </a:solidFill>
                          <a:effectLst/>
                          <a:latin typeface="Arial" panose="020B0604020202020204" pitchFamily="34" charset="0"/>
                        </a:rPr>
                        <a:t>Comment</a:t>
                      </a:r>
                    </a:p>
                  </a:txBody>
                  <a:tcPr marL="6297" marR="6297" marT="6297" marB="0" anchor="ctr">
                    <a:lnL>
                      <a:noFill/>
                    </a:lnL>
                    <a:lnR>
                      <a:noFill/>
                    </a:lnR>
                    <a:lnT>
                      <a:noFill/>
                    </a:lnT>
                    <a:lnB w="28575"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1280186130"/>
                  </a:ext>
                </a:extLst>
              </a:tr>
              <a:tr h="720000">
                <a:tc>
                  <a:txBody>
                    <a:bodyPr/>
                    <a:lstStyle/>
                    <a:p>
                      <a:pPr algn="ctr" fontAlgn="ctr">
                        <a:lnSpc>
                          <a:spcPct val="150000"/>
                        </a:lnSpc>
                      </a:pPr>
                      <a:r>
                        <a:rPr lang="en-ZA" sz="1550" b="0" i="0" u="none" strike="noStrike" dirty="0">
                          <a:solidFill>
                            <a:srgbClr val="000000"/>
                          </a:solidFill>
                          <a:effectLst/>
                          <a:latin typeface="Arial" panose="020B0604020202020204" pitchFamily="34" charset="0"/>
                        </a:rPr>
                        <a:t>13-Jul-24</a:t>
                      </a:r>
                    </a:p>
                  </a:txBody>
                  <a:tcPr marL="6297" marR="6297" marT="6297" marB="0" anchor="ctr">
                    <a:lnL>
                      <a:noFill/>
                    </a:lnL>
                    <a:lnR>
                      <a:noFill/>
                    </a:lnR>
                    <a:lnT w="28575" cap="flat" cmpd="sng" algn="ctr">
                      <a:solidFill>
                        <a:schemeClr val="bg2">
                          <a:lumMod val="25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99"/>
                    </a:solidFill>
                  </a:tcPr>
                </a:tc>
                <a:tc>
                  <a:txBody>
                    <a:bodyPr/>
                    <a:lstStyle/>
                    <a:p>
                      <a:pPr algn="ctr" fontAlgn="ctr">
                        <a:lnSpc>
                          <a:spcPct val="150000"/>
                        </a:lnSpc>
                      </a:pPr>
                      <a:r>
                        <a:rPr lang="en-ZA" sz="1550" b="1" i="0" u="none" strike="noStrike" dirty="0">
                          <a:solidFill>
                            <a:srgbClr val="000000"/>
                          </a:solidFill>
                          <a:effectLst/>
                          <a:latin typeface="Arial" panose="020B0604020202020204" pitchFamily="34" charset="0"/>
                        </a:rPr>
                        <a:t>Attempted Break-in</a:t>
                      </a:r>
                    </a:p>
                  </a:txBody>
                  <a:tcPr marL="6297" marR="6297" marT="6297" marB="0" anchor="ctr">
                    <a:lnL>
                      <a:noFill/>
                    </a:lnL>
                    <a:lnR>
                      <a:noFill/>
                    </a:lnR>
                    <a:lnT w="28575" cap="flat" cmpd="sng" algn="ctr">
                      <a:solidFill>
                        <a:schemeClr val="bg2">
                          <a:lumMod val="25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99"/>
                    </a:solidFill>
                  </a:tcPr>
                </a:tc>
                <a:tc>
                  <a:txBody>
                    <a:bodyPr/>
                    <a:lstStyle/>
                    <a:p>
                      <a:pPr algn="ctr" fontAlgn="ctr">
                        <a:lnSpc>
                          <a:spcPct val="150000"/>
                        </a:lnSpc>
                      </a:pPr>
                      <a:r>
                        <a:rPr lang="en-ZA" sz="1550" b="0" i="0" u="none" strike="noStrike" dirty="0" err="1">
                          <a:solidFill>
                            <a:srgbClr val="000000"/>
                          </a:solidFill>
                          <a:effectLst/>
                          <a:latin typeface="Arial" panose="020B0604020202020204" pitchFamily="34" charset="0"/>
                        </a:rPr>
                        <a:t>Fishermans</a:t>
                      </a:r>
                      <a:r>
                        <a:rPr lang="en-ZA" sz="1550" b="0" i="0" u="none" strike="noStrike" dirty="0">
                          <a:solidFill>
                            <a:srgbClr val="000000"/>
                          </a:solidFill>
                          <a:effectLst/>
                          <a:latin typeface="Arial" panose="020B0604020202020204" pitchFamily="34" charset="0"/>
                        </a:rPr>
                        <a:t> Bend</a:t>
                      </a:r>
                    </a:p>
                  </a:txBody>
                  <a:tcPr marL="6297" marR="6297" marT="6297" marB="0" anchor="ctr">
                    <a:lnL>
                      <a:noFill/>
                    </a:lnL>
                    <a:lnR>
                      <a:noFill/>
                    </a:lnR>
                    <a:lnT w="28575" cap="flat" cmpd="sng" algn="ctr">
                      <a:solidFill>
                        <a:schemeClr val="bg2">
                          <a:lumMod val="25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99"/>
                    </a:solidFill>
                  </a:tcPr>
                </a:tc>
                <a:tc>
                  <a:txBody>
                    <a:bodyPr/>
                    <a:lstStyle/>
                    <a:p>
                      <a:pPr lvl="1" algn="l" fontAlgn="b">
                        <a:lnSpc>
                          <a:spcPct val="150000"/>
                        </a:lnSpc>
                      </a:pPr>
                      <a:r>
                        <a:rPr lang="en-ZA" sz="1550" b="0" i="0" u="none" strike="noStrike" dirty="0">
                          <a:solidFill>
                            <a:srgbClr val="000000"/>
                          </a:solidFill>
                          <a:effectLst/>
                          <a:latin typeface="Arial" panose="020B0604020202020204" pitchFamily="34" charset="0"/>
                        </a:rPr>
                        <a:t>Balaclava gang tried to break into property but dog alerted owner; intruders left via cell phone tower</a:t>
                      </a:r>
                    </a:p>
                  </a:txBody>
                  <a:tcPr marL="6297" marR="6297" marT="6297" marB="0" anchor="ctr">
                    <a:lnL>
                      <a:noFill/>
                    </a:lnL>
                    <a:lnR>
                      <a:noFill/>
                    </a:lnR>
                    <a:lnT w="28575" cap="flat" cmpd="sng" algn="ctr">
                      <a:solidFill>
                        <a:schemeClr val="bg2">
                          <a:lumMod val="25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val="3824088331"/>
                  </a:ext>
                </a:extLst>
              </a:tr>
              <a:tr h="684000">
                <a:tc>
                  <a:txBody>
                    <a:bodyPr/>
                    <a:lstStyle/>
                    <a:p>
                      <a:pPr algn="ctr" fontAlgn="ctr">
                        <a:lnSpc>
                          <a:spcPct val="150000"/>
                        </a:lnSpc>
                      </a:pPr>
                      <a:r>
                        <a:rPr lang="en-ZA" sz="1550" b="0" i="0" u="none" strike="noStrike" dirty="0">
                          <a:solidFill>
                            <a:srgbClr val="000000"/>
                          </a:solidFill>
                          <a:effectLst/>
                          <a:latin typeface="Arial" panose="020B0604020202020204" pitchFamily="34" charset="0"/>
                        </a:rPr>
                        <a:t>14-Jul-24</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99"/>
                    </a:solidFill>
                  </a:tcPr>
                </a:tc>
                <a:tc>
                  <a:txBody>
                    <a:bodyPr/>
                    <a:lstStyle/>
                    <a:p>
                      <a:pPr algn="ctr" fontAlgn="ctr">
                        <a:lnSpc>
                          <a:spcPct val="150000"/>
                        </a:lnSpc>
                      </a:pPr>
                      <a:r>
                        <a:rPr lang="en-ZA" sz="1550" b="1" i="0" u="none" strike="noStrike" dirty="0">
                          <a:solidFill>
                            <a:srgbClr val="000000"/>
                          </a:solidFill>
                          <a:effectLst/>
                          <a:latin typeface="Arial" panose="020B0604020202020204" pitchFamily="34" charset="0"/>
                        </a:rPr>
                        <a:t>Attempted Break-in</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99"/>
                    </a:solidFill>
                  </a:tcPr>
                </a:tc>
                <a:tc>
                  <a:txBody>
                    <a:bodyPr/>
                    <a:lstStyle/>
                    <a:p>
                      <a:pPr algn="ctr" fontAlgn="ctr">
                        <a:lnSpc>
                          <a:spcPct val="150000"/>
                        </a:lnSpc>
                      </a:pPr>
                      <a:r>
                        <a:rPr lang="en-ZA" sz="1550" b="0" i="0" u="none" strike="noStrike" dirty="0" err="1">
                          <a:solidFill>
                            <a:srgbClr val="000000"/>
                          </a:solidFill>
                          <a:effectLst/>
                          <a:latin typeface="Arial" panose="020B0604020202020204" pitchFamily="34" charset="0"/>
                        </a:rPr>
                        <a:t>Fishermans</a:t>
                      </a:r>
                      <a:r>
                        <a:rPr lang="en-ZA" sz="1550" b="0" i="0" u="none" strike="noStrike" dirty="0">
                          <a:solidFill>
                            <a:srgbClr val="000000"/>
                          </a:solidFill>
                          <a:effectLst/>
                          <a:latin typeface="Arial" panose="020B0604020202020204" pitchFamily="34" charset="0"/>
                        </a:rPr>
                        <a:t> Bend</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99"/>
                    </a:solidFill>
                  </a:tcPr>
                </a:tc>
                <a:tc>
                  <a:txBody>
                    <a:bodyPr/>
                    <a:lstStyle/>
                    <a:p>
                      <a:pPr lvl="1" algn="l" fontAlgn="b">
                        <a:lnSpc>
                          <a:spcPct val="150000"/>
                        </a:lnSpc>
                      </a:pPr>
                      <a:r>
                        <a:rPr lang="en-ZA" sz="1550" b="0" i="0" u="none" strike="noStrike" dirty="0">
                          <a:solidFill>
                            <a:srgbClr val="000000"/>
                          </a:solidFill>
                          <a:effectLst/>
                          <a:latin typeface="Arial" panose="020B0604020202020204" pitchFamily="34" charset="0"/>
                        </a:rPr>
                        <a:t>Balaclava gang tried to enter property by digging under fence but didn't get into house</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val="2378732937"/>
                  </a:ext>
                </a:extLst>
              </a:tr>
              <a:tr h="514733">
                <a:tc>
                  <a:txBody>
                    <a:bodyPr/>
                    <a:lstStyle/>
                    <a:p>
                      <a:pPr algn="ctr" fontAlgn="ctr">
                        <a:lnSpc>
                          <a:spcPct val="150000"/>
                        </a:lnSpc>
                      </a:pPr>
                      <a:r>
                        <a:rPr lang="en-ZA" sz="1550" b="0" i="0" u="none" strike="noStrike" dirty="0">
                          <a:solidFill>
                            <a:srgbClr val="000000"/>
                          </a:solidFill>
                          <a:effectLst/>
                          <a:latin typeface="Arial" panose="020B0604020202020204" pitchFamily="34" charset="0"/>
                        </a:rPr>
                        <a:t>17-Jul-24</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99"/>
                    </a:solidFill>
                  </a:tcPr>
                </a:tc>
                <a:tc>
                  <a:txBody>
                    <a:bodyPr/>
                    <a:lstStyle/>
                    <a:p>
                      <a:pPr algn="ctr" fontAlgn="ctr">
                        <a:lnSpc>
                          <a:spcPct val="150000"/>
                        </a:lnSpc>
                      </a:pPr>
                      <a:r>
                        <a:rPr lang="en-ZA" sz="1550" b="1" i="0" u="none" strike="noStrike" dirty="0">
                          <a:solidFill>
                            <a:srgbClr val="000000"/>
                          </a:solidFill>
                          <a:effectLst/>
                          <a:latin typeface="Arial" panose="020B0604020202020204" pitchFamily="34" charset="0"/>
                        </a:rPr>
                        <a:t>Attempted Break-in</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99"/>
                    </a:solidFill>
                  </a:tcPr>
                </a:tc>
                <a:tc>
                  <a:txBody>
                    <a:bodyPr/>
                    <a:lstStyle/>
                    <a:p>
                      <a:pPr algn="ctr" fontAlgn="ctr">
                        <a:lnSpc>
                          <a:spcPct val="150000"/>
                        </a:lnSpc>
                      </a:pPr>
                      <a:r>
                        <a:rPr lang="en-ZA" sz="1550" b="0" i="0" u="none" strike="noStrike" dirty="0" err="1">
                          <a:solidFill>
                            <a:srgbClr val="000000"/>
                          </a:solidFill>
                          <a:effectLst/>
                          <a:latin typeface="Arial" panose="020B0604020202020204" pitchFamily="34" charset="0"/>
                        </a:rPr>
                        <a:t>Fishermans</a:t>
                      </a:r>
                      <a:r>
                        <a:rPr lang="en-ZA" sz="1550" b="0" i="0" u="none" strike="noStrike" dirty="0">
                          <a:solidFill>
                            <a:srgbClr val="000000"/>
                          </a:solidFill>
                          <a:effectLst/>
                          <a:latin typeface="Arial" panose="020B0604020202020204" pitchFamily="34" charset="0"/>
                        </a:rPr>
                        <a:t> Bend</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99"/>
                    </a:solidFill>
                  </a:tcPr>
                </a:tc>
                <a:tc>
                  <a:txBody>
                    <a:bodyPr/>
                    <a:lstStyle/>
                    <a:p>
                      <a:pPr lvl="1" algn="l" fontAlgn="b">
                        <a:lnSpc>
                          <a:spcPct val="150000"/>
                        </a:lnSpc>
                      </a:pPr>
                      <a:r>
                        <a:rPr lang="en-ZA" sz="1550" b="0" i="0" u="none" strike="noStrike" dirty="0">
                          <a:solidFill>
                            <a:srgbClr val="000000"/>
                          </a:solidFill>
                          <a:effectLst/>
                          <a:latin typeface="Arial" panose="020B0604020202020204" pitchFamily="34" charset="0"/>
                        </a:rPr>
                        <a:t>Balaclava gang detected on mountain by thermals; intercepted by PPA &amp; CCP; one caught, investigation lead to capture of gang</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val="3808809189"/>
                  </a:ext>
                </a:extLst>
              </a:tr>
              <a:tr h="1440000">
                <a:tc>
                  <a:txBody>
                    <a:bodyPr/>
                    <a:lstStyle/>
                    <a:p>
                      <a:pPr algn="ctr" fontAlgn="ctr">
                        <a:lnSpc>
                          <a:spcPct val="150000"/>
                        </a:lnSpc>
                      </a:pPr>
                      <a:r>
                        <a:rPr lang="en-ZA" sz="1550" b="0" i="0" u="none" strike="noStrike" dirty="0">
                          <a:solidFill>
                            <a:srgbClr val="000000"/>
                          </a:solidFill>
                          <a:effectLst/>
                          <a:latin typeface="Arial" panose="020B0604020202020204" pitchFamily="34" charset="0"/>
                        </a:rPr>
                        <a:t>04-Aug-24</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6600">
                        <a:alpha val="76078"/>
                      </a:srgbClr>
                    </a:solidFill>
                  </a:tcPr>
                </a:tc>
                <a:tc>
                  <a:txBody>
                    <a:bodyPr/>
                    <a:lstStyle/>
                    <a:p>
                      <a:pPr algn="ctr" fontAlgn="ctr">
                        <a:lnSpc>
                          <a:spcPct val="150000"/>
                        </a:lnSpc>
                      </a:pPr>
                      <a:r>
                        <a:rPr lang="en-ZA" sz="1550" b="1" i="0" u="none" strike="noStrike" dirty="0">
                          <a:solidFill>
                            <a:srgbClr val="000000"/>
                          </a:solidFill>
                          <a:effectLst/>
                          <a:latin typeface="Arial" panose="020B0604020202020204" pitchFamily="34" charset="0"/>
                        </a:rPr>
                        <a:t>Intruder on Premises</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6600">
                        <a:alpha val="75686"/>
                      </a:srgbClr>
                    </a:solidFill>
                  </a:tcPr>
                </a:tc>
                <a:tc>
                  <a:txBody>
                    <a:bodyPr/>
                    <a:lstStyle/>
                    <a:p>
                      <a:pPr algn="ctr" fontAlgn="ctr">
                        <a:lnSpc>
                          <a:spcPct val="150000"/>
                        </a:lnSpc>
                      </a:pPr>
                      <a:r>
                        <a:rPr lang="en-ZA" sz="1550" b="0" i="0" u="none" strike="noStrike" dirty="0" err="1">
                          <a:solidFill>
                            <a:srgbClr val="000000"/>
                          </a:solidFill>
                          <a:effectLst/>
                          <a:latin typeface="Arial" panose="020B0604020202020204" pitchFamily="34" charset="0"/>
                        </a:rPr>
                        <a:t>Leeukoppie</a:t>
                      </a:r>
                      <a:r>
                        <a:rPr lang="en-ZA" sz="1550" b="0" i="0" u="none" strike="noStrike" dirty="0">
                          <a:solidFill>
                            <a:srgbClr val="000000"/>
                          </a:solidFill>
                          <a:effectLst/>
                          <a:latin typeface="Arial" panose="020B0604020202020204" pitchFamily="34" charset="0"/>
                        </a:rPr>
                        <a:t> Road</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6600">
                        <a:alpha val="76078"/>
                      </a:srgbClr>
                    </a:solidFill>
                  </a:tcPr>
                </a:tc>
                <a:tc>
                  <a:txBody>
                    <a:bodyPr/>
                    <a:lstStyle/>
                    <a:p>
                      <a:pPr lvl="1" algn="l" fontAlgn="b">
                        <a:lnSpc>
                          <a:spcPct val="150000"/>
                        </a:lnSpc>
                      </a:pPr>
                      <a:r>
                        <a:rPr lang="en-ZA" sz="1550" b="0" i="0" u="none" strike="noStrike" dirty="0">
                          <a:solidFill>
                            <a:srgbClr val="000000"/>
                          </a:solidFill>
                          <a:effectLst/>
                          <a:latin typeface="Arial" panose="020B0604020202020204" pitchFamily="34" charset="0"/>
                        </a:rPr>
                        <a:t>Trespasser arrested on premises (sliding door not locked, nobody home); agent advised; had number of house keys on him, claimed he was looking for food; taken to SAPS by CCP</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6600">
                        <a:alpha val="76078"/>
                      </a:srgbClr>
                    </a:solidFill>
                  </a:tcPr>
                </a:tc>
                <a:extLst>
                  <a:ext uri="{0D108BD9-81ED-4DB2-BD59-A6C34878D82A}">
                    <a16:rowId xmlns:a16="http://schemas.microsoft.com/office/drawing/2014/main" val="123007285"/>
                  </a:ext>
                </a:extLst>
              </a:tr>
              <a:tr h="1080000">
                <a:tc>
                  <a:txBody>
                    <a:bodyPr/>
                    <a:lstStyle/>
                    <a:p>
                      <a:pPr algn="ctr" fontAlgn="ctr">
                        <a:lnSpc>
                          <a:spcPct val="150000"/>
                        </a:lnSpc>
                      </a:pPr>
                      <a:r>
                        <a:rPr lang="en-ZA" sz="1550" b="0" i="0" u="none" strike="noStrike" dirty="0">
                          <a:solidFill>
                            <a:srgbClr val="000000"/>
                          </a:solidFill>
                          <a:effectLst/>
                          <a:latin typeface="Arial" panose="020B0604020202020204" pitchFamily="34" charset="0"/>
                        </a:rPr>
                        <a:t>14-Sep-24</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0000">
                        <a:alpha val="87059"/>
                      </a:srgbClr>
                    </a:solidFill>
                  </a:tcPr>
                </a:tc>
                <a:tc>
                  <a:txBody>
                    <a:bodyPr/>
                    <a:lstStyle/>
                    <a:p>
                      <a:pPr algn="ctr" fontAlgn="ctr">
                        <a:lnSpc>
                          <a:spcPct val="150000"/>
                        </a:lnSpc>
                      </a:pPr>
                      <a:r>
                        <a:rPr lang="en-ZA" sz="1550" b="1" i="0" u="none" strike="noStrike" dirty="0">
                          <a:solidFill>
                            <a:srgbClr val="000000"/>
                          </a:solidFill>
                          <a:effectLst/>
                          <a:latin typeface="Arial" panose="020B0604020202020204" pitchFamily="34" charset="0"/>
                        </a:rPr>
                        <a:t>Armed Robbery</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0000">
                        <a:alpha val="87059"/>
                      </a:srgbClr>
                    </a:solidFill>
                  </a:tcPr>
                </a:tc>
                <a:tc>
                  <a:txBody>
                    <a:bodyPr/>
                    <a:lstStyle/>
                    <a:p>
                      <a:pPr algn="ctr" fontAlgn="ctr">
                        <a:lnSpc>
                          <a:spcPct val="150000"/>
                        </a:lnSpc>
                      </a:pPr>
                      <a:r>
                        <a:rPr lang="en-ZA" sz="1550" b="0" i="0" u="none" strike="noStrike" dirty="0">
                          <a:solidFill>
                            <a:srgbClr val="000000"/>
                          </a:solidFill>
                          <a:effectLst/>
                          <a:latin typeface="Arial" panose="020B0604020202020204" pitchFamily="34" charset="0"/>
                        </a:rPr>
                        <a:t>Sunset Avenue</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0000">
                        <a:alpha val="87059"/>
                      </a:srgbClr>
                    </a:solidFill>
                  </a:tcPr>
                </a:tc>
                <a:tc>
                  <a:txBody>
                    <a:bodyPr/>
                    <a:lstStyle/>
                    <a:p>
                      <a:pPr lvl="1" algn="l" fontAlgn="b">
                        <a:lnSpc>
                          <a:spcPct val="150000"/>
                        </a:lnSpc>
                      </a:pPr>
                      <a:r>
                        <a:rPr lang="en-ZA" sz="1550" b="0" i="0" u="none" strike="noStrike" dirty="0">
                          <a:solidFill>
                            <a:srgbClr val="000000"/>
                          </a:solidFill>
                          <a:effectLst/>
                          <a:latin typeface="Arial" panose="020B0604020202020204" pitchFamily="34" charset="0"/>
                        </a:rPr>
                        <a:t>Armed robbery by group of policemen in early hours of the morning; arrests have since been made after work done by detectives</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0000">
                        <a:alpha val="87059"/>
                      </a:srgbClr>
                    </a:solidFill>
                  </a:tcPr>
                </a:tc>
                <a:extLst>
                  <a:ext uri="{0D108BD9-81ED-4DB2-BD59-A6C34878D82A}">
                    <a16:rowId xmlns:a16="http://schemas.microsoft.com/office/drawing/2014/main" val="1300325925"/>
                  </a:ext>
                </a:extLst>
              </a:tr>
            </a:tbl>
          </a:graphicData>
        </a:graphic>
      </p:graphicFrame>
    </p:spTree>
    <p:extLst>
      <p:ext uri="{BB962C8B-B14F-4D97-AF65-F5344CB8AC3E}">
        <p14:creationId xmlns:p14="http://schemas.microsoft.com/office/powerpoint/2010/main" val="854476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lstStyle/>
          <a:p>
            <a:r>
              <a:rPr lang="en-ZA" dirty="0"/>
              <a:t>7.1   Security – Details of Existing System </a:t>
            </a:r>
            <a:r>
              <a:rPr lang="en-ZA" sz="2000" dirty="0"/>
              <a:t>(updated in </a:t>
            </a:r>
            <a:r>
              <a:rPr lang="en-ZA" sz="2000" b="1" dirty="0">
                <a:solidFill>
                  <a:srgbClr val="0070C0"/>
                </a:solidFill>
              </a:rPr>
              <a:t>Blue</a:t>
            </a:r>
            <a:r>
              <a:rPr lang="en-ZA" sz="2000" dirty="0"/>
              <a:t>)</a:t>
            </a:r>
            <a:endParaRPr lang="en-ZA" dirty="0"/>
          </a:p>
        </p:txBody>
      </p:sp>
      <p:sp>
        <p:nvSpPr>
          <p:cNvPr id="3" name="Text Placeholder 2">
            <a:extLst>
              <a:ext uri="{FF2B5EF4-FFF2-40B4-BE49-F238E27FC236}">
                <a16:creationId xmlns:a16="http://schemas.microsoft.com/office/drawing/2014/main" id="{D4B7909D-D5CF-4CD8-9906-416EA5CE7356}"/>
              </a:ext>
            </a:extLst>
          </p:cNvPr>
          <p:cNvSpPr>
            <a:spLocks noGrp="1"/>
          </p:cNvSpPr>
          <p:nvPr>
            <p:ph type="body" sz="quarter" idx="10"/>
          </p:nvPr>
        </p:nvSpPr>
        <p:spPr>
          <a:xfrm>
            <a:off x="579583" y="1572923"/>
            <a:ext cx="11027062" cy="4710113"/>
          </a:xfrm>
        </p:spPr>
        <p:txBody>
          <a:bodyPr>
            <a:noAutofit/>
          </a:bodyPr>
          <a:lstStyle/>
          <a:p>
            <a:pPr>
              <a:lnSpc>
                <a:spcPct val="150000"/>
              </a:lnSpc>
              <a:spcBef>
                <a:spcPts val="600"/>
              </a:spcBef>
              <a:spcAft>
                <a:spcPts val="600"/>
              </a:spcAft>
              <a:buClr>
                <a:schemeClr val="accent1">
                  <a:lumMod val="60000"/>
                  <a:lumOff val="40000"/>
                </a:schemeClr>
              </a:buClr>
              <a:buBlip>
                <a:blip r:embed="rId2"/>
              </a:buBlip>
            </a:pPr>
            <a:r>
              <a:rPr lang="en-US" sz="2000" dirty="0">
                <a:effectLst/>
                <a:latin typeface="Calibri" panose="020F0502020204030204" pitchFamily="34" charset="0"/>
                <a:ea typeface="Calibri" panose="020F0502020204030204" pitchFamily="34" charset="0"/>
                <a:cs typeface="Arial" panose="020B0604020202020204" pitchFamily="34" charset="0"/>
              </a:rPr>
              <a:t>Budget – </a:t>
            </a:r>
            <a:r>
              <a:rPr lang="en-US" sz="2000" u="sng" dirty="0">
                <a:effectLst/>
                <a:latin typeface="Calibri" panose="020F0502020204030204" pitchFamily="34" charset="0"/>
                <a:ea typeface="Calibri" panose="020F0502020204030204" pitchFamily="34" charset="0"/>
                <a:cs typeface="Arial" panose="020B0604020202020204" pitchFamily="34" charset="0"/>
              </a:rPr>
              <a:t>unchanged</a:t>
            </a:r>
            <a:r>
              <a:rPr lang="en-US" sz="2000" dirty="0">
                <a:effectLst/>
                <a:latin typeface="Calibri" panose="020F0502020204030204" pitchFamily="34" charset="0"/>
                <a:ea typeface="Calibri" panose="020F0502020204030204" pitchFamily="34" charset="0"/>
                <a:cs typeface="Arial" panose="020B0604020202020204" pitchFamily="34" charset="0"/>
              </a:rPr>
              <a:t>; </a:t>
            </a:r>
            <a:r>
              <a:rPr lang="en-US" sz="20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some savings due to unrealized depreciation due to delay in implementation</a:t>
            </a:r>
            <a:r>
              <a:rPr lang="en-US" sz="2000" dirty="0">
                <a:effectLst/>
                <a:latin typeface="Calibri" panose="020F0502020204030204" pitchFamily="34" charset="0"/>
                <a:ea typeface="Calibri" panose="020F0502020204030204" pitchFamily="34" charset="0"/>
                <a:cs typeface="Arial" panose="020B0604020202020204" pitchFamily="34" charset="0"/>
              </a:rPr>
              <a:t> </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buClr>
                <a:schemeClr val="accent1">
                  <a:lumMod val="60000"/>
                  <a:lumOff val="40000"/>
                </a:schemeClr>
              </a:buClr>
              <a:buBlip>
                <a:blip r:embed="rId2"/>
              </a:buBlip>
            </a:pPr>
            <a:r>
              <a:rPr lang="en-US" sz="2000" dirty="0">
                <a:effectLst/>
                <a:latin typeface="Calibri" panose="020F0502020204030204" pitchFamily="34" charset="0"/>
                <a:ea typeface="Calibri" panose="020F0502020204030204" pitchFamily="34" charset="0"/>
                <a:cs typeface="Arial" panose="020B0604020202020204" pitchFamily="34" charset="0"/>
              </a:rPr>
              <a:t>Long Range Cameras on Perimeter – </a:t>
            </a:r>
            <a:r>
              <a:rPr lang="en-US" sz="2000" u="sng" dirty="0">
                <a:effectLst/>
                <a:latin typeface="Calibri" panose="020F0502020204030204" pitchFamily="34" charset="0"/>
                <a:ea typeface="Calibri" panose="020F0502020204030204" pitchFamily="34" charset="0"/>
                <a:cs typeface="Arial" panose="020B0604020202020204" pitchFamily="34" charset="0"/>
              </a:rPr>
              <a:t>Thermal </a:t>
            </a:r>
            <a:r>
              <a:rPr lang="en-US" sz="2000" dirty="0">
                <a:effectLst/>
                <a:latin typeface="Calibri" panose="020F0502020204030204" pitchFamily="34" charset="0"/>
                <a:ea typeface="Calibri" panose="020F0502020204030204" pitchFamily="34" charset="0"/>
                <a:cs typeface="Arial" panose="020B0604020202020204" pitchFamily="34" charset="0"/>
              </a:rPr>
              <a:t>(</a:t>
            </a:r>
            <a:r>
              <a:rPr lang="en-US" sz="20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all are now new generation</a:t>
            </a:r>
            <a:r>
              <a:rPr lang="en-US" sz="2000" dirty="0">
                <a:effectLst/>
                <a:latin typeface="Calibri" panose="020F0502020204030204" pitchFamily="34" charset="0"/>
                <a:ea typeface="Calibri" panose="020F0502020204030204" pitchFamily="34" charset="0"/>
                <a:cs typeface="Arial" panose="020B0604020202020204" pitchFamily="34" charset="0"/>
              </a:rPr>
              <a:t>); with on board analytics for alerts</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buClr>
                <a:schemeClr val="accent1">
                  <a:lumMod val="60000"/>
                  <a:lumOff val="40000"/>
                </a:schemeClr>
              </a:buClr>
              <a:buBlip>
                <a:blip r:embed="rId2"/>
              </a:buBlip>
            </a:pPr>
            <a:r>
              <a:rPr lang="en-US" sz="2000" dirty="0">
                <a:effectLst/>
                <a:latin typeface="Calibri" panose="020F0502020204030204" pitchFamily="34" charset="0"/>
                <a:ea typeface="Calibri" panose="020F0502020204030204" pitchFamily="34" charset="0"/>
                <a:cs typeface="Arial" panose="020B0604020202020204" pitchFamily="34" charset="0"/>
              </a:rPr>
              <a:t>Street View Cameras – </a:t>
            </a:r>
            <a:r>
              <a:rPr lang="en-US" sz="2000" u="sng" dirty="0">
                <a:effectLst/>
                <a:latin typeface="Calibri" panose="020F0502020204030204" pitchFamily="34" charset="0"/>
                <a:ea typeface="Calibri" panose="020F0502020204030204" pitchFamily="34" charset="0"/>
                <a:cs typeface="Arial" panose="020B0604020202020204" pitchFamily="34" charset="0"/>
              </a:rPr>
              <a:t>Optical</a:t>
            </a:r>
            <a:r>
              <a:rPr lang="en-US" sz="2000" dirty="0">
                <a:effectLst/>
                <a:latin typeface="Calibri" panose="020F0502020204030204" pitchFamily="34" charset="0"/>
                <a:ea typeface="Calibri" panose="020F0502020204030204" pitchFamily="34" charset="0"/>
                <a:cs typeface="Arial" panose="020B0604020202020204" pitchFamily="34" charset="0"/>
              </a:rPr>
              <a:t>; </a:t>
            </a:r>
            <a:r>
              <a:rPr lang="en-US" sz="20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all now upgraded new gen </a:t>
            </a:r>
            <a:r>
              <a:rPr lang="en-US" sz="2000" dirty="0" err="1">
                <a:solidFill>
                  <a:srgbClr val="0070C0"/>
                </a:solidFill>
                <a:effectLst/>
                <a:latin typeface="Calibri" panose="020F0502020204030204" pitchFamily="34" charset="0"/>
                <a:ea typeface="Calibri" panose="020F0502020204030204" pitchFamily="34" charset="0"/>
                <a:cs typeface="Arial" panose="020B0604020202020204" pitchFamily="34" charset="0"/>
              </a:rPr>
              <a:t>ColorVu</a:t>
            </a:r>
            <a:r>
              <a:rPr lang="en-US" sz="2000" dirty="0">
                <a:effectLst/>
                <a:latin typeface="Calibri" panose="020F0502020204030204" pitchFamily="34" charset="0"/>
                <a:ea typeface="Calibri" panose="020F0502020204030204" pitchFamily="34" charset="0"/>
                <a:cs typeface="Arial" panose="020B0604020202020204" pitchFamily="34" charset="0"/>
              </a:rPr>
              <a:t> (clearer in color view at night).</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buClr>
                <a:schemeClr val="accent1">
                  <a:lumMod val="60000"/>
                  <a:lumOff val="40000"/>
                </a:schemeClr>
              </a:buClr>
              <a:buBlip>
                <a:blip r:embed="rId2"/>
              </a:buBlip>
            </a:pPr>
            <a:r>
              <a:rPr lang="en-US" sz="2000" dirty="0">
                <a:effectLst/>
                <a:latin typeface="Calibri" panose="020F0502020204030204" pitchFamily="34" charset="0"/>
                <a:ea typeface="Calibri" panose="020F0502020204030204" pitchFamily="34" charset="0"/>
                <a:cs typeface="Arial" panose="020B0604020202020204" pitchFamily="34" charset="0"/>
              </a:rPr>
              <a:t>UPS – </a:t>
            </a:r>
            <a:r>
              <a:rPr lang="en-US" sz="2000" u="sng" dirty="0">
                <a:effectLst/>
                <a:latin typeface="Calibri" panose="020F0502020204030204" pitchFamily="34" charset="0"/>
                <a:ea typeface="Calibri" panose="020F0502020204030204" pitchFamily="34" charset="0"/>
                <a:cs typeface="Arial" panose="020B0604020202020204" pitchFamily="34" charset="0"/>
              </a:rPr>
              <a:t>Stage 6</a:t>
            </a:r>
            <a:r>
              <a:rPr lang="en-US" sz="2000" dirty="0">
                <a:effectLst/>
                <a:latin typeface="Calibri" panose="020F0502020204030204" pitchFamily="34" charset="0"/>
                <a:ea typeface="Calibri" panose="020F0502020204030204" pitchFamily="34" charset="0"/>
                <a:cs typeface="Arial" panose="020B0604020202020204" pitchFamily="34" charset="0"/>
              </a:rPr>
              <a:t> successfully endured; likely sufficient for Stage 8 as well – </a:t>
            </a:r>
            <a:r>
              <a:rPr lang="en-US" sz="2000" dirty="0">
                <a:solidFill>
                  <a:srgbClr val="4472C4"/>
                </a:solidFill>
                <a:effectLst/>
                <a:latin typeface="Calibri" panose="020F0502020204030204" pitchFamily="34" charset="0"/>
                <a:ea typeface="Calibri" panose="020F0502020204030204" pitchFamily="34" charset="0"/>
                <a:cs typeface="Arial" panose="020B0604020202020204" pitchFamily="34" charset="0"/>
              </a:rPr>
              <a:t>new sites also on UPS</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buClr>
                <a:schemeClr val="accent1">
                  <a:lumMod val="60000"/>
                  <a:lumOff val="40000"/>
                </a:schemeClr>
              </a:buClr>
              <a:buBlip>
                <a:blip r:embed="rId2"/>
              </a:buBlip>
            </a:pPr>
            <a:r>
              <a:rPr lang="en-US" sz="2000" dirty="0">
                <a:effectLst/>
                <a:latin typeface="Calibri" panose="020F0502020204030204" pitchFamily="34" charset="0"/>
                <a:ea typeface="Calibri" panose="020F0502020204030204" pitchFamily="34" charset="0"/>
                <a:cs typeface="Arial" panose="020B0604020202020204" pitchFamily="34" charset="0"/>
              </a:rPr>
              <a:t>Monitoring Off-Site – </a:t>
            </a:r>
            <a:r>
              <a:rPr lang="en-US" sz="2000" u="sng" dirty="0" err="1">
                <a:effectLst/>
                <a:latin typeface="Calibri" panose="020F0502020204030204" pitchFamily="34" charset="0"/>
                <a:ea typeface="Calibri" panose="020F0502020204030204" pitchFamily="34" charset="0"/>
                <a:cs typeface="Arial" panose="020B0604020202020204" pitchFamily="34" charset="0"/>
              </a:rPr>
              <a:t>OmniVision</a:t>
            </a:r>
            <a:r>
              <a:rPr lang="en-US" sz="2000" dirty="0">
                <a:effectLst/>
                <a:latin typeface="Calibri" panose="020F0502020204030204" pitchFamily="34" charset="0"/>
                <a:ea typeface="Calibri" panose="020F0502020204030204" pitchFamily="34" charset="0"/>
                <a:cs typeface="Arial" panose="020B0604020202020204" pitchFamily="34" charset="0"/>
              </a:rPr>
              <a:t>; verifies triggers, calls responders to act; integration maintenance</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buClr>
                <a:schemeClr val="accent1">
                  <a:lumMod val="60000"/>
                  <a:lumOff val="40000"/>
                </a:schemeClr>
              </a:buClr>
              <a:buBlip>
                <a:blip r:embed="rId2"/>
              </a:buBlip>
            </a:pPr>
            <a:r>
              <a:rPr lang="en-US" sz="2000" dirty="0">
                <a:effectLst/>
                <a:latin typeface="Calibri" panose="020F0502020204030204" pitchFamily="34" charset="0"/>
                <a:ea typeface="Calibri" panose="020F0502020204030204" pitchFamily="34" charset="0"/>
                <a:cs typeface="Arial" panose="020B0604020202020204" pitchFamily="34" charset="0"/>
              </a:rPr>
              <a:t>Monitoring On-Site – </a:t>
            </a:r>
            <a:r>
              <a:rPr lang="en-US" sz="2000" u="sng" dirty="0">
                <a:effectLst/>
                <a:latin typeface="Calibri" panose="020F0502020204030204" pitchFamily="34" charset="0"/>
                <a:ea typeface="Calibri" panose="020F0502020204030204" pitchFamily="34" charset="0"/>
                <a:cs typeface="Arial" panose="020B0604020202020204" pitchFamily="34" charset="0"/>
              </a:rPr>
              <a:t>S.I. Telegram messages to Responders</a:t>
            </a:r>
            <a:r>
              <a:rPr lang="en-US" sz="2000" dirty="0">
                <a:effectLst/>
                <a:latin typeface="Calibri" panose="020F0502020204030204" pitchFamily="34" charset="0"/>
                <a:ea typeface="Calibri" panose="020F0502020204030204" pitchFamily="34" charset="0"/>
                <a:cs typeface="Arial" panose="020B0604020202020204" pitchFamily="34" charset="0"/>
              </a:rPr>
              <a:t> (vehicles); alerts copied to LSEC members</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50000"/>
              </a:lnSpc>
              <a:spcBef>
                <a:spcPts val="600"/>
              </a:spcBef>
              <a:spcAft>
                <a:spcPts val="600"/>
              </a:spcAft>
              <a:buClr>
                <a:schemeClr val="accent1">
                  <a:lumMod val="60000"/>
                  <a:lumOff val="40000"/>
                </a:schemeClr>
              </a:buClr>
              <a:buNone/>
            </a:pPr>
            <a:endParaRPr lang="en-ZA"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8347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0357F-CE46-7875-0E29-706FD2FB96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B4F116-C742-8FB8-0E62-B797CE703585}"/>
              </a:ext>
            </a:extLst>
          </p:cNvPr>
          <p:cNvSpPr>
            <a:spLocks noGrp="1"/>
          </p:cNvSpPr>
          <p:nvPr>
            <p:ph type="title"/>
          </p:nvPr>
        </p:nvSpPr>
        <p:spPr/>
        <p:txBody>
          <a:bodyPr/>
          <a:lstStyle/>
          <a:p>
            <a:r>
              <a:rPr lang="en-ZA" dirty="0"/>
              <a:t>7.1   Security – Details of Existing System </a:t>
            </a:r>
            <a:r>
              <a:rPr lang="en-ZA" sz="2000" dirty="0"/>
              <a:t>(updated in </a:t>
            </a:r>
            <a:r>
              <a:rPr lang="en-ZA" sz="2000" b="1" dirty="0">
                <a:solidFill>
                  <a:srgbClr val="0070C0"/>
                </a:solidFill>
              </a:rPr>
              <a:t>Blue</a:t>
            </a:r>
            <a:r>
              <a:rPr lang="en-ZA" sz="2000" dirty="0"/>
              <a:t>)</a:t>
            </a:r>
            <a:endParaRPr lang="en-ZA" dirty="0"/>
          </a:p>
        </p:txBody>
      </p:sp>
      <p:sp>
        <p:nvSpPr>
          <p:cNvPr id="3" name="Text Placeholder 2">
            <a:extLst>
              <a:ext uri="{FF2B5EF4-FFF2-40B4-BE49-F238E27FC236}">
                <a16:creationId xmlns:a16="http://schemas.microsoft.com/office/drawing/2014/main" id="{A4AAF584-74B4-C4FD-3D71-B922F746A43A}"/>
              </a:ext>
            </a:extLst>
          </p:cNvPr>
          <p:cNvSpPr>
            <a:spLocks noGrp="1"/>
          </p:cNvSpPr>
          <p:nvPr>
            <p:ph type="body" sz="quarter" idx="10"/>
          </p:nvPr>
        </p:nvSpPr>
        <p:spPr>
          <a:xfrm>
            <a:off x="579583" y="1427452"/>
            <a:ext cx="11130971" cy="3030249"/>
          </a:xfrm>
        </p:spPr>
        <p:txBody>
          <a:bodyPr>
            <a:noAutofit/>
          </a:bodyPr>
          <a:lstStyle/>
          <a:p>
            <a:pPr>
              <a:lnSpc>
                <a:spcPct val="150000"/>
              </a:lnSpc>
              <a:spcBef>
                <a:spcPts val="600"/>
              </a:spcBef>
              <a:buClr>
                <a:schemeClr val="accent1">
                  <a:lumMod val="60000"/>
                  <a:lumOff val="40000"/>
                </a:schemeClr>
              </a:buClr>
              <a:buBlip>
                <a:blip r:embed="rId2"/>
              </a:buBlip>
            </a:pPr>
            <a:r>
              <a:rPr lang="en-US" sz="2000" dirty="0">
                <a:latin typeface="Calibri" panose="020F0502020204030204" pitchFamily="34" charset="0"/>
                <a:ea typeface="Calibri" panose="020F0502020204030204" pitchFamily="34" charset="0"/>
                <a:cs typeface="Arial" panose="020B0604020202020204" pitchFamily="34" charset="0"/>
              </a:rPr>
              <a:t>Public Open Space – dedicated LSRA funded </a:t>
            </a:r>
            <a:r>
              <a:rPr lang="en-US" sz="2000" u="sng" dirty="0">
                <a:latin typeface="Calibri" panose="020F0502020204030204" pitchFamily="34" charset="0"/>
                <a:ea typeface="Calibri" panose="020F0502020204030204" pitchFamily="34" charset="0"/>
                <a:cs typeface="Arial" panose="020B0604020202020204" pitchFamily="34" charset="0"/>
              </a:rPr>
              <a:t>PPA 24/7</a:t>
            </a:r>
            <a:r>
              <a:rPr lang="en-US" sz="2000" dirty="0">
                <a:latin typeface="Calibri" panose="020F0502020204030204" pitchFamily="34" charset="0"/>
                <a:ea typeface="Calibri" panose="020F0502020204030204" pitchFamily="34" charset="0"/>
                <a:cs typeface="Arial" panose="020B0604020202020204" pitchFamily="34" charset="0"/>
              </a:rPr>
              <a:t> (with dog at night); coordinated with WATCHCON (HB NW control room, managed by CCP)</a:t>
            </a:r>
          </a:p>
          <a:p>
            <a:pPr>
              <a:lnSpc>
                <a:spcPct val="150000"/>
              </a:lnSpc>
              <a:spcBef>
                <a:spcPts val="600"/>
              </a:spcBef>
              <a:buClr>
                <a:schemeClr val="accent1">
                  <a:lumMod val="60000"/>
                  <a:lumOff val="40000"/>
                </a:schemeClr>
              </a:buClr>
              <a:buBlip>
                <a:blip r:embed="rId2"/>
              </a:buBlip>
            </a:pPr>
            <a:r>
              <a:rPr lang="en-US" sz="2000" dirty="0">
                <a:latin typeface="Calibri" panose="020F0502020204030204" pitchFamily="34" charset="0"/>
                <a:ea typeface="Calibri" panose="020F0502020204030204" pitchFamily="34" charset="0"/>
                <a:cs typeface="Arial" panose="020B0604020202020204" pitchFamily="34" charset="0"/>
              </a:rPr>
              <a:t>Home-Alarm Response – dedicated vehicles </a:t>
            </a:r>
            <a:r>
              <a:rPr lang="en-US" sz="2000" u="sng" dirty="0">
                <a:latin typeface="Calibri" panose="020F0502020204030204" pitchFamily="34" charset="0"/>
                <a:ea typeface="Calibri" panose="020F0502020204030204" pitchFamily="34" charset="0"/>
                <a:cs typeface="Arial" panose="020B0604020202020204" pitchFamily="34" charset="0"/>
              </a:rPr>
              <a:t>PPA &amp; ADT 24/7</a:t>
            </a:r>
            <a:r>
              <a:rPr lang="en-US" sz="2000" dirty="0">
                <a:latin typeface="Calibri" panose="020F0502020204030204" pitchFamily="34" charset="0"/>
                <a:ea typeface="Calibri" panose="020F0502020204030204" pitchFamily="34" charset="0"/>
                <a:cs typeface="Arial" panose="020B0604020202020204" pitchFamily="34" charset="0"/>
              </a:rPr>
              <a:t> funded by </a:t>
            </a:r>
            <a:r>
              <a:rPr lang="en-US" sz="2000" u="sng" dirty="0">
                <a:latin typeface="Calibri" panose="020F0502020204030204" pitchFamily="34" charset="0"/>
                <a:ea typeface="Calibri" panose="020F0502020204030204" pitchFamily="34" charset="0"/>
                <a:cs typeface="Arial" panose="020B0604020202020204" pitchFamily="34" charset="0"/>
              </a:rPr>
              <a:t>residents’ alarm contacts</a:t>
            </a:r>
            <a:r>
              <a:rPr lang="en-US" sz="2000" dirty="0">
                <a:latin typeface="Calibri" panose="020F0502020204030204" pitchFamily="34" charset="0"/>
                <a:ea typeface="Calibri" panose="020F0502020204030204" pitchFamily="34" charset="0"/>
                <a:cs typeface="Arial" panose="020B0604020202020204" pitchFamily="34" charset="0"/>
              </a:rPr>
              <a:t>; both with WATCHCON radio link-up</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buClr>
                <a:schemeClr val="accent1">
                  <a:lumMod val="60000"/>
                  <a:lumOff val="40000"/>
                </a:schemeClr>
              </a:buClr>
              <a:buBlip>
                <a:blip r:embed="rId2"/>
              </a:buBlip>
            </a:pPr>
            <a:r>
              <a:rPr lang="en-US" sz="2000" dirty="0">
                <a:effectLst/>
                <a:latin typeface="Calibri" panose="020F0502020204030204" pitchFamily="34" charset="0"/>
                <a:ea typeface="Calibri" panose="020F0502020204030204" pitchFamily="34" charset="0"/>
                <a:cs typeface="Arial" panose="020B0604020202020204" pitchFamily="34" charset="0"/>
              </a:rPr>
              <a:t>Hut at entrance – 24/7 indirectly funded (point 8) (previously ADT, now PPA); </a:t>
            </a:r>
            <a:r>
              <a:rPr lang="en-US" sz="20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LSRA upgrading hut</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buClr>
                <a:schemeClr val="accent1">
                  <a:lumMod val="60000"/>
                  <a:lumOff val="40000"/>
                </a:schemeClr>
              </a:buClr>
              <a:buBlip>
                <a:blip r:embed="rId2"/>
              </a:buBlip>
            </a:pPr>
            <a:r>
              <a:rPr lang="en-US" sz="2000" dirty="0">
                <a:effectLst/>
                <a:latin typeface="Calibri" panose="020F0502020204030204" pitchFamily="34" charset="0"/>
                <a:ea typeface="Calibri" panose="020F0502020204030204" pitchFamily="34" charset="0"/>
                <a:cs typeface="Arial" panose="020B0604020202020204" pitchFamily="34" charset="0"/>
              </a:rPr>
              <a:t>Hut at Sandy Bay – 12/7 Indirectly funded (point 8) (previously ADT, now </a:t>
            </a:r>
            <a:r>
              <a:rPr lang="en-US" sz="2000" u="sng" dirty="0">
                <a:effectLst/>
                <a:latin typeface="Calibri" panose="020F0502020204030204" pitchFamily="34" charset="0"/>
                <a:ea typeface="Calibri" panose="020F0502020204030204" pitchFamily="34" charset="0"/>
                <a:cs typeface="Arial" panose="020B0604020202020204" pitchFamily="34" charset="0"/>
              </a:rPr>
              <a:t>PPA</a:t>
            </a:r>
            <a:r>
              <a:rPr lang="en-US" sz="2000" dirty="0">
                <a:effectLst/>
                <a:latin typeface="Calibri" panose="020F0502020204030204" pitchFamily="34" charset="0"/>
                <a:ea typeface="Calibri" panose="020F0502020204030204" pitchFamily="34" charset="0"/>
                <a:cs typeface="Arial" panose="020B0604020202020204" pitchFamily="34" charset="0"/>
              </a:rPr>
              <a:t>); </a:t>
            </a:r>
            <a:r>
              <a:rPr lang="en-US" sz="2000" dirty="0">
                <a:solidFill>
                  <a:srgbClr val="4472C4"/>
                </a:solidFill>
                <a:effectLst/>
                <a:latin typeface="Calibri" panose="020F0502020204030204" pitchFamily="34" charset="0"/>
                <a:ea typeface="Calibri" panose="020F0502020204030204" pitchFamily="34" charset="0"/>
                <a:cs typeface="Arial" panose="020B0604020202020204" pitchFamily="34" charset="0"/>
              </a:rPr>
              <a:t>hut to be upgraded</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buClr>
                <a:schemeClr val="accent1">
                  <a:lumMod val="60000"/>
                  <a:lumOff val="40000"/>
                </a:schemeClr>
              </a:buClr>
              <a:buBlip>
                <a:blip r:embed="rId2"/>
              </a:buBlip>
            </a:pPr>
            <a:r>
              <a:rPr lang="en-US" sz="2000" dirty="0">
                <a:effectLst/>
                <a:latin typeface="Calibri" panose="020F0502020204030204" pitchFamily="34" charset="0"/>
                <a:ea typeface="Calibri" panose="020F0502020204030204" pitchFamily="34" charset="0"/>
                <a:cs typeface="Arial" panose="020B0604020202020204" pitchFamily="34" charset="0"/>
              </a:rPr>
              <a:t>Car Guards – </a:t>
            </a:r>
            <a:r>
              <a:rPr lang="en-US" sz="2000" u="sng" dirty="0">
                <a:effectLst/>
                <a:latin typeface="Calibri" panose="020F0502020204030204" pitchFamily="34" charset="0"/>
                <a:ea typeface="Calibri" panose="020F0502020204030204" pitchFamily="34" charset="0"/>
                <a:cs typeface="Arial" panose="020B0604020202020204" pitchFamily="34" charset="0"/>
              </a:rPr>
              <a:t>Informal arrangement</a:t>
            </a:r>
            <a:r>
              <a:rPr lang="en-US" sz="2000" dirty="0">
                <a:effectLst/>
                <a:latin typeface="Calibri" panose="020F0502020204030204" pitchFamily="34" charset="0"/>
                <a:ea typeface="Calibri" panose="020F0502020204030204" pitchFamily="34" charset="0"/>
                <a:cs typeface="Arial" panose="020B0604020202020204" pitchFamily="34" charset="0"/>
              </a:rPr>
              <a:t>, coordinated by volunteer &amp; CCP; </a:t>
            </a:r>
            <a:r>
              <a:rPr lang="en-US" sz="20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LSRA provides vests</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buClr>
                <a:schemeClr val="accent1">
                  <a:lumMod val="60000"/>
                  <a:lumOff val="40000"/>
                </a:schemeClr>
              </a:buClr>
              <a:buBlip>
                <a:blip r:embed="rId2"/>
              </a:buBlip>
            </a:pPr>
            <a:r>
              <a:rPr lang="en-US" sz="2000" dirty="0">
                <a:effectLst/>
                <a:latin typeface="Calibri" panose="020F0502020204030204" pitchFamily="34" charset="0"/>
                <a:ea typeface="Calibri" panose="020F0502020204030204" pitchFamily="34" charset="0"/>
                <a:cs typeface="Arial" panose="020B0604020202020204" pitchFamily="34" charset="0"/>
              </a:rPr>
              <a:t>WATCHON Radio for HBNW Volunteers – Lifesavers, LSEC,  &amp; CCP; </a:t>
            </a:r>
            <a:r>
              <a:rPr lang="en-US" sz="20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upgrade under review</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buClr>
                <a:schemeClr val="accent1">
                  <a:lumMod val="60000"/>
                  <a:lumOff val="40000"/>
                </a:schemeClr>
              </a:buClr>
              <a:buBlip>
                <a:blip r:embed="rId2"/>
              </a:buBlip>
            </a:pPr>
            <a:r>
              <a:rPr lang="en-US" sz="2000" dirty="0">
                <a:effectLst/>
                <a:latin typeface="Calibri" panose="020F0502020204030204" pitchFamily="34" charset="0"/>
                <a:ea typeface="Calibri" panose="020F0502020204030204" pitchFamily="34" charset="0"/>
                <a:cs typeface="Arial" panose="020B0604020202020204" pitchFamily="34" charset="0"/>
              </a:rPr>
              <a:t>Communications – </a:t>
            </a:r>
            <a:r>
              <a:rPr lang="en-US" sz="2000" u="sng" dirty="0">
                <a:effectLst/>
                <a:latin typeface="Calibri" panose="020F0502020204030204" pitchFamily="34" charset="0"/>
                <a:ea typeface="Calibri" panose="020F0502020204030204" pitchFamily="34" charset="0"/>
                <a:cs typeface="Arial" panose="020B0604020202020204" pitchFamily="34" charset="0"/>
              </a:rPr>
              <a:t>Emergency Contact List</a:t>
            </a:r>
            <a:r>
              <a:rPr lang="en-US" sz="2000" dirty="0">
                <a:effectLst/>
                <a:latin typeface="Calibri" panose="020F0502020204030204" pitchFamily="34" charset="0"/>
                <a:ea typeface="Calibri" panose="020F0502020204030204" pitchFamily="34" charset="0"/>
                <a:cs typeface="Arial" panose="020B0604020202020204" pitchFamily="34" charset="0"/>
              </a:rPr>
              <a:t> on web – please add to your phones</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marL="1144588" lvl="1" indent="-346075">
              <a:spcBef>
                <a:spcPts val="600"/>
              </a:spcBef>
              <a:spcAft>
                <a:spcPts val="600"/>
              </a:spcAft>
              <a:buBlip>
                <a:blip r:embed="rId2"/>
              </a:buBlip>
            </a:pPr>
            <a:endParaRPr lang="en-ZA" sz="2000" dirty="0"/>
          </a:p>
        </p:txBody>
      </p:sp>
    </p:spTree>
    <p:extLst>
      <p:ext uri="{BB962C8B-B14F-4D97-AF65-F5344CB8AC3E}">
        <p14:creationId xmlns:p14="http://schemas.microsoft.com/office/powerpoint/2010/main" val="168886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5EFC2-D785-2146-FF7E-46A5E32A6F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4E5B60-A563-4E39-7C05-38EB5FA6295B}"/>
              </a:ext>
            </a:extLst>
          </p:cNvPr>
          <p:cNvSpPr>
            <a:spLocks noGrp="1"/>
          </p:cNvSpPr>
          <p:nvPr>
            <p:ph type="title"/>
          </p:nvPr>
        </p:nvSpPr>
        <p:spPr/>
        <p:txBody>
          <a:bodyPr/>
          <a:lstStyle/>
          <a:p>
            <a:r>
              <a:rPr lang="en-ZA" dirty="0"/>
              <a:t>7.1   Security – Challenges &amp; Plans </a:t>
            </a:r>
            <a:r>
              <a:rPr lang="en-ZA" sz="2000" dirty="0"/>
              <a:t>(updated in </a:t>
            </a:r>
            <a:r>
              <a:rPr lang="en-ZA" sz="2000" b="1" dirty="0">
                <a:solidFill>
                  <a:srgbClr val="0070C0"/>
                </a:solidFill>
              </a:rPr>
              <a:t>Blue</a:t>
            </a:r>
            <a:r>
              <a:rPr lang="en-ZA" sz="2000" dirty="0"/>
              <a:t>)</a:t>
            </a:r>
            <a:endParaRPr lang="en-ZA" dirty="0"/>
          </a:p>
        </p:txBody>
      </p:sp>
      <p:sp>
        <p:nvSpPr>
          <p:cNvPr id="3" name="Text Placeholder 2">
            <a:extLst>
              <a:ext uri="{FF2B5EF4-FFF2-40B4-BE49-F238E27FC236}">
                <a16:creationId xmlns:a16="http://schemas.microsoft.com/office/drawing/2014/main" id="{DDBB2A42-4A0E-11B4-5B4C-D1AAD8B557B3}"/>
              </a:ext>
            </a:extLst>
          </p:cNvPr>
          <p:cNvSpPr>
            <a:spLocks noGrp="1"/>
          </p:cNvSpPr>
          <p:nvPr>
            <p:ph type="body" sz="quarter" idx="10"/>
          </p:nvPr>
        </p:nvSpPr>
        <p:spPr>
          <a:xfrm>
            <a:off x="614882" y="1345911"/>
            <a:ext cx="10596909" cy="4710113"/>
          </a:xfrm>
        </p:spPr>
        <p:txBody>
          <a:bodyPr>
            <a:noAutofit/>
          </a:bodyPr>
          <a:lstStyle/>
          <a:p>
            <a:pPr lvl="0">
              <a:lnSpc>
                <a:spcPct val="150000"/>
              </a:lnSpc>
              <a:buClr>
                <a:schemeClr val="accent1">
                  <a:lumMod val="60000"/>
                  <a:lumOff val="40000"/>
                </a:schemeClr>
              </a:buClr>
              <a:buBlip>
                <a:blip r:embed="rId2"/>
              </a:buBlip>
            </a:pPr>
            <a:r>
              <a:rPr lang="en-US" sz="1800" b="1" dirty="0">
                <a:effectLst/>
                <a:latin typeface="Calibri" panose="020F0502020204030204" pitchFamily="34" charset="0"/>
                <a:ea typeface="Calibri" panose="020F0502020204030204" pitchFamily="34" charset="0"/>
                <a:cs typeface="Arial" panose="020B0604020202020204" pitchFamily="34" charset="0"/>
              </a:rPr>
              <a:t>Speed</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NB</a:t>
            </a:r>
            <a:r>
              <a:rPr lang="en-US" sz="1800" dirty="0">
                <a:effectLst/>
                <a:latin typeface="Calibri" panose="020F0502020204030204" pitchFamily="34" charset="0"/>
                <a:ea typeface="Calibri" panose="020F0502020204030204" pitchFamily="34" charset="0"/>
                <a:cs typeface="Arial" panose="020B0604020202020204" pitchFamily="34" charset="0"/>
              </a:rPr>
              <a:t> – in order to </a:t>
            </a:r>
            <a:r>
              <a:rPr lang="en-US" sz="1800" u="sng" dirty="0">
                <a:effectLst/>
                <a:latin typeface="Calibri" panose="020F0502020204030204" pitchFamily="34" charset="0"/>
                <a:ea typeface="Calibri" panose="020F0502020204030204" pitchFamily="34" charset="0"/>
                <a:cs typeface="Arial" panose="020B0604020202020204" pitchFamily="34" charset="0"/>
              </a:rPr>
              <a:t>catch criminals red-handed / timeously</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call WATCHON asap!!</a:t>
            </a:r>
            <a:endParaRPr lang="en-ZA" sz="18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lvl="0">
              <a:lnSpc>
                <a:spcPct val="150000"/>
              </a:lnSpc>
              <a:buClr>
                <a:schemeClr val="accent1">
                  <a:lumMod val="60000"/>
                  <a:lumOff val="40000"/>
                </a:schemeClr>
              </a:buClr>
              <a:buBlip>
                <a:blip r:embed="rId2"/>
              </a:buBlip>
            </a:pPr>
            <a:r>
              <a:rPr lang="en-US" sz="1800" dirty="0">
                <a:effectLst/>
                <a:latin typeface="Calibri" panose="020F0502020204030204" pitchFamily="34" charset="0"/>
                <a:ea typeface="Calibri" panose="020F0502020204030204" pitchFamily="34" charset="0"/>
                <a:cs typeface="Arial" panose="020B0604020202020204" pitchFamily="34" charset="0"/>
              </a:rPr>
              <a:t>On your property – residents must </a:t>
            </a:r>
            <a:r>
              <a:rPr lang="en-US" sz="1800" u="sng" dirty="0">
                <a:effectLst/>
                <a:latin typeface="Calibri" panose="020F0502020204030204" pitchFamily="34" charset="0"/>
                <a:ea typeface="Calibri" panose="020F0502020204030204" pitchFamily="34" charset="0"/>
                <a:cs typeface="Arial" panose="020B0604020202020204" pitchFamily="34" charset="0"/>
              </a:rPr>
              <a:t>maintain &amp; set alarms</a:t>
            </a:r>
            <a:r>
              <a:rPr lang="en-US" sz="1800" dirty="0">
                <a:effectLst/>
                <a:latin typeface="Calibri" panose="020F0502020204030204" pitchFamily="34" charset="0"/>
                <a:ea typeface="Calibri" panose="020F0502020204030204" pitchFamily="34" charset="0"/>
                <a:cs typeface="Arial" panose="020B0604020202020204" pitchFamily="34" charset="0"/>
              </a:rPr>
              <a:t>; connected to a control room of choice</a:t>
            </a:r>
            <a:endParaRPr lang="en-ZA" sz="1800" dirty="0">
              <a:effectLst/>
              <a:latin typeface="Calibri" panose="020F0502020204030204" pitchFamily="34" charset="0"/>
              <a:ea typeface="Calibri" panose="020F0502020204030204" pitchFamily="34" charset="0"/>
              <a:cs typeface="Arial" panose="020B0604020202020204" pitchFamily="34" charset="0"/>
            </a:endParaRPr>
          </a:p>
          <a:p>
            <a:pPr lvl="0">
              <a:lnSpc>
                <a:spcPct val="150000"/>
              </a:lnSpc>
              <a:buClr>
                <a:schemeClr val="accent1">
                  <a:lumMod val="60000"/>
                  <a:lumOff val="40000"/>
                </a:schemeClr>
              </a:buClr>
              <a:buBlip>
                <a:blip r:embed="rId2"/>
              </a:buBlip>
            </a:pPr>
            <a:r>
              <a:rPr lang="en-US"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Camera network – residents continue to support by </a:t>
            </a:r>
            <a:r>
              <a:rPr lang="en-US" sz="1800" u="sng" dirty="0">
                <a:solidFill>
                  <a:srgbClr val="FF0000"/>
                </a:solidFill>
                <a:effectLst/>
                <a:latin typeface="Calibri" panose="020F0502020204030204" pitchFamily="34" charset="0"/>
                <a:ea typeface="Calibri" panose="020F0502020204030204" pitchFamily="34" charset="0"/>
                <a:cs typeface="Arial" panose="020B0604020202020204" pitchFamily="34" charset="0"/>
              </a:rPr>
              <a:t>allowing access to property</a:t>
            </a:r>
            <a:r>
              <a:rPr lang="en-US"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&amp; trimming </a:t>
            </a:r>
            <a:r>
              <a:rPr lang="en-US" sz="1800" dirty="0" err="1">
                <a:solidFill>
                  <a:srgbClr val="FF0000"/>
                </a:solidFill>
                <a:effectLst/>
                <a:latin typeface="Calibri" panose="020F0502020204030204" pitchFamily="34" charset="0"/>
                <a:ea typeface="Calibri" panose="020F0502020204030204" pitchFamily="34" charset="0"/>
                <a:cs typeface="Arial" panose="020B0604020202020204" pitchFamily="34" charset="0"/>
              </a:rPr>
              <a:t>foilage</a:t>
            </a:r>
            <a:endParaRPr lang="en-ZA" sz="1800" dirty="0">
              <a:effectLst/>
              <a:latin typeface="Calibri" panose="020F0502020204030204" pitchFamily="34" charset="0"/>
              <a:ea typeface="Calibri" panose="020F0502020204030204" pitchFamily="34" charset="0"/>
              <a:cs typeface="Arial" panose="020B0604020202020204" pitchFamily="34" charset="0"/>
            </a:endParaRPr>
          </a:p>
          <a:p>
            <a:pPr lvl="0">
              <a:lnSpc>
                <a:spcPct val="150000"/>
              </a:lnSpc>
              <a:buClr>
                <a:schemeClr val="accent1">
                  <a:lumMod val="60000"/>
                  <a:lumOff val="40000"/>
                </a:schemeClr>
              </a:buClr>
              <a:buBlip>
                <a:blip r:embed="rId2"/>
              </a:buBlip>
            </a:pPr>
            <a:r>
              <a:rPr lang="en-US" sz="1800" dirty="0">
                <a:effectLst/>
                <a:latin typeface="Calibri" panose="020F0502020204030204" pitchFamily="34" charset="0"/>
                <a:ea typeface="Calibri" panose="020F0502020204030204" pitchFamily="34" charset="0"/>
                <a:cs typeface="Arial" panose="020B0604020202020204" pitchFamily="34" charset="0"/>
              </a:rPr>
              <a:t>Camera testing / adjusting – </a:t>
            </a:r>
            <a:r>
              <a:rPr lang="en-US" sz="18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Steadily handing-over to contractors to no longer rely on volunteers</a:t>
            </a:r>
            <a:endParaRPr lang="en-ZA" sz="1800" dirty="0">
              <a:effectLst/>
              <a:latin typeface="Calibri" panose="020F0502020204030204" pitchFamily="34" charset="0"/>
              <a:ea typeface="Calibri" panose="020F0502020204030204" pitchFamily="34" charset="0"/>
              <a:cs typeface="Arial" panose="020B0604020202020204" pitchFamily="34" charset="0"/>
            </a:endParaRPr>
          </a:p>
          <a:p>
            <a:pPr lvl="0">
              <a:lnSpc>
                <a:spcPct val="150000"/>
              </a:lnSpc>
              <a:buClr>
                <a:schemeClr val="accent1">
                  <a:lumMod val="60000"/>
                  <a:lumOff val="40000"/>
                </a:schemeClr>
              </a:buClr>
              <a:buBlip>
                <a:blip r:embed="rId2"/>
              </a:buBlip>
            </a:pPr>
            <a:r>
              <a:rPr lang="en-US" sz="1800" dirty="0">
                <a:effectLst/>
                <a:latin typeface="Calibri" panose="020F0502020204030204" pitchFamily="34" charset="0"/>
                <a:ea typeface="Calibri" panose="020F0502020204030204" pitchFamily="34" charset="0"/>
                <a:cs typeface="Arial" panose="020B0604020202020204" pitchFamily="34" charset="0"/>
              </a:rPr>
              <a:t>Camera replacement / upgrade – </a:t>
            </a:r>
            <a:r>
              <a:rPr lang="en-US" sz="1800" dirty="0">
                <a:solidFill>
                  <a:srgbClr val="4472C4"/>
                </a:solidFill>
                <a:effectLst/>
                <a:latin typeface="Calibri" panose="020F0502020204030204" pitchFamily="34" charset="0"/>
                <a:ea typeface="Calibri" panose="020F0502020204030204" pitchFamily="34" charset="0"/>
                <a:cs typeface="Arial" panose="020B0604020202020204" pitchFamily="34" charset="0"/>
              </a:rPr>
              <a:t>all cameras bought / no need to lease (big win)</a:t>
            </a:r>
            <a:endParaRPr lang="en-ZA" sz="1800" dirty="0">
              <a:effectLst/>
              <a:latin typeface="Calibri" panose="020F0502020204030204" pitchFamily="34" charset="0"/>
              <a:ea typeface="Calibri" panose="020F0502020204030204" pitchFamily="34" charset="0"/>
              <a:cs typeface="Arial" panose="020B0604020202020204" pitchFamily="34" charset="0"/>
            </a:endParaRPr>
          </a:p>
          <a:p>
            <a:pPr lvl="0">
              <a:lnSpc>
                <a:spcPct val="150000"/>
              </a:lnSpc>
              <a:buClr>
                <a:schemeClr val="accent1">
                  <a:lumMod val="60000"/>
                  <a:lumOff val="40000"/>
                </a:schemeClr>
              </a:buClr>
              <a:buBlip>
                <a:blip r:embed="rId2"/>
              </a:buBlip>
            </a:pPr>
            <a:r>
              <a:rPr lang="en-US" sz="1800" dirty="0">
                <a:effectLst/>
                <a:latin typeface="Calibri" panose="020F0502020204030204" pitchFamily="34" charset="0"/>
                <a:ea typeface="Calibri" panose="020F0502020204030204" pitchFamily="34" charset="0"/>
                <a:cs typeface="Arial" panose="020B0604020202020204" pitchFamily="34" charset="0"/>
              </a:rPr>
              <a:t>Camera Selection - trials </a:t>
            </a:r>
            <a:r>
              <a:rPr lang="en-US" sz="18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completed</a:t>
            </a:r>
            <a:r>
              <a:rPr lang="en-US" sz="1800" dirty="0">
                <a:effectLst/>
                <a:latin typeface="Calibri" panose="020F0502020204030204" pitchFamily="34" charset="0"/>
                <a:ea typeface="Calibri" panose="020F0502020204030204" pitchFamily="34" charset="0"/>
                <a:cs typeface="Arial" panose="020B0604020202020204" pitchFamily="34" charset="0"/>
              </a:rPr>
              <a:t> on 3 preferred models for </a:t>
            </a:r>
            <a:r>
              <a:rPr lang="en-US" sz="1800" u="sng" dirty="0">
                <a:effectLst/>
                <a:latin typeface="Calibri" panose="020F0502020204030204" pitchFamily="34" charset="0"/>
                <a:ea typeface="Calibri" panose="020F0502020204030204" pitchFamily="34" charset="0"/>
                <a:cs typeface="Arial" panose="020B0604020202020204" pitchFamily="34" charset="0"/>
              </a:rPr>
              <a:t>consistent set-up &amp; maintenance</a:t>
            </a:r>
            <a:endParaRPr lang="en-ZA" sz="1800" dirty="0">
              <a:effectLst/>
              <a:latin typeface="Calibri" panose="020F0502020204030204" pitchFamily="34" charset="0"/>
              <a:ea typeface="Calibri" panose="020F0502020204030204" pitchFamily="34" charset="0"/>
              <a:cs typeface="Arial" panose="020B0604020202020204" pitchFamily="34" charset="0"/>
            </a:endParaRPr>
          </a:p>
          <a:p>
            <a:pPr lvl="0">
              <a:lnSpc>
                <a:spcPct val="150000"/>
              </a:lnSpc>
              <a:buClr>
                <a:schemeClr val="accent1">
                  <a:lumMod val="60000"/>
                  <a:lumOff val="40000"/>
                </a:schemeClr>
              </a:buClr>
              <a:buBlip>
                <a:blip r:embed="rId2"/>
              </a:buBlip>
            </a:pPr>
            <a:r>
              <a:rPr lang="en-US" sz="1800" dirty="0">
                <a:effectLst/>
                <a:latin typeface="Calibri" panose="020F0502020204030204" pitchFamily="34" charset="0"/>
                <a:ea typeface="Calibri" panose="020F0502020204030204" pitchFamily="34" charset="0"/>
                <a:cs typeface="Arial" panose="020B0604020202020204" pitchFamily="34" charset="0"/>
              </a:rPr>
              <a:t>Camera sites added – </a:t>
            </a:r>
            <a:r>
              <a:rPr lang="en-US" sz="1800" dirty="0">
                <a:solidFill>
                  <a:srgbClr val="4472C4"/>
                </a:solidFill>
                <a:effectLst/>
                <a:latin typeface="Calibri" panose="020F0502020204030204" pitchFamily="34" charset="0"/>
                <a:ea typeface="Calibri" panose="020F0502020204030204" pitchFamily="34" charset="0"/>
                <a:cs typeface="Arial" panose="020B0604020202020204" pitchFamily="34" charset="0"/>
              </a:rPr>
              <a:t>Victoria Road, 1</a:t>
            </a:r>
            <a:r>
              <a:rPr lang="en-US" sz="1800" baseline="30000" dirty="0">
                <a:solidFill>
                  <a:srgbClr val="4472C4"/>
                </a:solidFill>
                <a:effectLst/>
                <a:latin typeface="Calibri" panose="020F0502020204030204" pitchFamily="34" charset="0"/>
                <a:ea typeface="Calibri" panose="020F0502020204030204" pitchFamily="34" charset="0"/>
                <a:cs typeface="Arial" panose="020B0604020202020204" pitchFamily="34" charset="0"/>
              </a:rPr>
              <a:t>st</a:t>
            </a:r>
            <a:r>
              <a:rPr lang="en-US" sz="1800" dirty="0">
                <a:solidFill>
                  <a:srgbClr val="4472C4"/>
                </a:solidFill>
                <a:effectLst/>
                <a:latin typeface="Calibri" panose="020F0502020204030204" pitchFamily="34" charset="0"/>
                <a:ea typeface="Calibri" panose="020F0502020204030204" pitchFamily="34" charset="0"/>
                <a:cs typeface="Arial" panose="020B0604020202020204" pitchFamily="34" charset="0"/>
              </a:rPr>
              <a:t> Intersection, Main Beach</a:t>
            </a:r>
            <a:r>
              <a:rPr lang="en-US" sz="1800" dirty="0">
                <a:solidFill>
                  <a:srgbClr val="4472C4"/>
                </a:solidFill>
                <a:latin typeface="Calibri" panose="020F0502020204030204" pitchFamily="34" charset="0"/>
                <a:ea typeface="Calibri" panose="020F0502020204030204" pitchFamily="34" charset="0"/>
                <a:cs typeface="Arial" panose="020B0604020202020204" pitchFamily="34" charset="0"/>
              </a:rPr>
              <a:t> parking, Main Beach, Steen Way, Paths</a:t>
            </a:r>
            <a:r>
              <a:rPr lang="en-US" sz="1800" dirty="0">
                <a:solidFill>
                  <a:srgbClr val="4472C4"/>
                </a:solidFill>
                <a:effectLst/>
                <a:latin typeface="Calibri" panose="020F0502020204030204" pitchFamily="34" charset="0"/>
                <a:ea typeface="Calibri" panose="020F0502020204030204" pitchFamily="34" charset="0"/>
                <a:cs typeface="Arial" panose="020B0604020202020204" pitchFamily="34" charset="0"/>
              </a:rPr>
              <a:t> </a:t>
            </a:r>
            <a:endParaRPr lang="en-ZA" sz="1800" dirty="0">
              <a:effectLst/>
              <a:latin typeface="Calibri" panose="020F0502020204030204" pitchFamily="34" charset="0"/>
              <a:ea typeface="Calibri" panose="020F0502020204030204" pitchFamily="34" charset="0"/>
              <a:cs typeface="Arial" panose="020B0604020202020204" pitchFamily="34" charset="0"/>
            </a:endParaRPr>
          </a:p>
          <a:p>
            <a:pPr lvl="0">
              <a:lnSpc>
                <a:spcPct val="150000"/>
              </a:lnSpc>
              <a:buClr>
                <a:schemeClr val="accent1">
                  <a:lumMod val="60000"/>
                  <a:lumOff val="40000"/>
                </a:schemeClr>
              </a:buClr>
              <a:buBlip>
                <a:blip r:embed="rId2"/>
              </a:buBlip>
            </a:pPr>
            <a:r>
              <a:rPr lang="en-US" sz="1800" dirty="0">
                <a:effectLst/>
                <a:latin typeface="Calibri" panose="020F0502020204030204" pitchFamily="34" charset="0"/>
                <a:ea typeface="Calibri" panose="020F0502020204030204" pitchFamily="34" charset="0"/>
                <a:cs typeface="Arial" panose="020B0604020202020204" pitchFamily="34" charset="0"/>
              </a:rPr>
              <a:t>Car Guard Discipline – residents must </a:t>
            </a:r>
            <a:r>
              <a:rPr lang="en-US" sz="1800" u="sng" dirty="0">
                <a:effectLst/>
                <a:latin typeface="Calibri" panose="020F0502020204030204" pitchFamily="34" charset="0"/>
                <a:ea typeface="Calibri" panose="020F0502020204030204" pitchFamily="34" charset="0"/>
                <a:cs typeface="Arial" panose="020B0604020202020204" pitchFamily="34" charset="0"/>
              </a:rPr>
              <a:t>report to WATCHON</a:t>
            </a:r>
            <a:r>
              <a:rPr lang="en-US" sz="1800" dirty="0">
                <a:effectLst/>
                <a:latin typeface="Calibri" panose="020F0502020204030204" pitchFamily="34" charset="0"/>
                <a:ea typeface="Calibri" panose="020F0502020204030204" pitchFamily="34" charset="0"/>
                <a:cs typeface="Arial" panose="020B0604020202020204" pitchFamily="34" charset="0"/>
              </a:rPr>
              <a:t>; who will follow-up via volunteer resident</a:t>
            </a:r>
            <a:endParaRPr lang="en-ZA" sz="1800" dirty="0">
              <a:effectLst/>
              <a:latin typeface="Calibri" panose="020F0502020204030204" pitchFamily="34" charset="0"/>
              <a:ea typeface="Calibri" panose="020F0502020204030204" pitchFamily="34" charset="0"/>
              <a:cs typeface="Arial" panose="020B0604020202020204" pitchFamily="34" charset="0"/>
            </a:endParaRPr>
          </a:p>
          <a:p>
            <a:pPr lvl="0">
              <a:lnSpc>
                <a:spcPct val="150000"/>
              </a:lnSpc>
              <a:buClr>
                <a:schemeClr val="accent1">
                  <a:lumMod val="60000"/>
                  <a:lumOff val="40000"/>
                </a:schemeClr>
              </a:buClr>
              <a:buBlip>
                <a:blip r:embed="rId2"/>
              </a:buBlip>
            </a:pPr>
            <a:r>
              <a:rPr lang="en-US" sz="1800" dirty="0">
                <a:effectLst/>
                <a:latin typeface="Calibri" panose="020F0502020204030204" pitchFamily="34" charset="0"/>
                <a:ea typeface="Calibri" panose="020F0502020204030204" pitchFamily="34" charset="0"/>
                <a:cs typeface="Arial" panose="020B0604020202020204" pitchFamily="34" charset="0"/>
              </a:rPr>
              <a:t>Parking Violations / Party Houses / Noise Violations- residents report to City and must get </a:t>
            </a:r>
            <a:r>
              <a:rPr lang="en-US" sz="1800" u="sng" dirty="0">
                <a:effectLst/>
                <a:latin typeface="Calibri" panose="020F0502020204030204" pitchFamily="34" charset="0"/>
                <a:ea typeface="Calibri" panose="020F0502020204030204" pitchFamily="34" charset="0"/>
                <a:cs typeface="Arial" panose="020B0604020202020204" pitchFamily="34" charset="0"/>
              </a:rPr>
              <a:t>case number from </a:t>
            </a:r>
            <a:r>
              <a:rPr lang="en-US" sz="1800" u="sng" dirty="0" err="1">
                <a:effectLst/>
                <a:latin typeface="Calibri" panose="020F0502020204030204" pitchFamily="34" charset="0"/>
                <a:ea typeface="Calibri" panose="020F0502020204030204" pitchFamily="34" charset="0"/>
                <a:cs typeface="Arial" panose="020B0604020202020204" pitchFamily="34" charset="0"/>
              </a:rPr>
              <a:t>CoCT</a:t>
            </a:r>
            <a:r>
              <a:rPr lang="en-US" sz="1800" dirty="0">
                <a:effectLst/>
                <a:latin typeface="Calibri" panose="020F0502020204030204" pitchFamily="34" charset="0"/>
                <a:ea typeface="Calibri" panose="020F0502020204030204" pitchFamily="34" charset="0"/>
                <a:cs typeface="Arial" panose="020B0604020202020204" pitchFamily="34" charset="0"/>
              </a:rPr>
              <a:t> and post on W/A group for stats / record keeping / follow up</a:t>
            </a:r>
            <a:endParaRPr lang="en-ZA" sz="1800" dirty="0">
              <a:effectLst/>
              <a:latin typeface="Calibri" panose="020F0502020204030204" pitchFamily="34" charset="0"/>
              <a:ea typeface="Calibri" panose="020F0502020204030204" pitchFamily="34" charset="0"/>
              <a:cs typeface="Arial" panose="020B0604020202020204" pitchFamily="34" charset="0"/>
            </a:endParaRPr>
          </a:p>
          <a:p>
            <a:pPr lvl="0">
              <a:lnSpc>
                <a:spcPct val="150000"/>
              </a:lnSpc>
              <a:spcAft>
                <a:spcPts val="800"/>
              </a:spcAft>
              <a:buClr>
                <a:schemeClr val="accent1">
                  <a:lumMod val="60000"/>
                  <a:lumOff val="40000"/>
                </a:schemeClr>
              </a:buClr>
              <a:buBlip>
                <a:blip r:embed="rId2"/>
              </a:buBlip>
            </a:pPr>
            <a:r>
              <a:rPr lang="en-US" sz="1800" dirty="0">
                <a:effectLst/>
                <a:latin typeface="Calibri" panose="020F0502020204030204" pitchFamily="34" charset="0"/>
                <a:ea typeface="Calibri" panose="020F0502020204030204" pitchFamily="34" charset="0"/>
                <a:cs typeface="Arial" panose="020B0604020202020204" pitchFamily="34" charset="0"/>
              </a:rPr>
              <a:t>New Hut at entrance – see next slide ….</a:t>
            </a:r>
            <a:endParaRPr lang="en-ZA" sz="1800" dirty="0">
              <a:effectLst/>
              <a:latin typeface="Calibri" panose="020F0502020204030204" pitchFamily="34" charset="0"/>
              <a:ea typeface="Calibri" panose="020F0502020204030204" pitchFamily="34" charset="0"/>
              <a:cs typeface="Arial" panose="020B0604020202020204" pitchFamily="34" charset="0"/>
            </a:endParaRPr>
          </a:p>
          <a:p>
            <a:pPr marL="1144588" lvl="1" indent="-346075">
              <a:spcBef>
                <a:spcPts val="0"/>
              </a:spcBef>
              <a:buBlip>
                <a:blip r:embed="rId2"/>
              </a:buBlip>
            </a:pPr>
            <a:endParaRPr lang="en-ZA" sz="2200" dirty="0"/>
          </a:p>
        </p:txBody>
      </p:sp>
    </p:spTree>
    <p:extLst>
      <p:ext uri="{BB962C8B-B14F-4D97-AF65-F5344CB8AC3E}">
        <p14:creationId xmlns:p14="http://schemas.microsoft.com/office/powerpoint/2010/main" val="219274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A9DC9-A06A-9DF9-95A2-7AF82AD163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4EF39F-9142-2519-6DF9-B07D652CB897}"/>
              </a:ext>
            </a:extLst>
          </p:cNvPr>
          <p:cNvSpPr>
            <a:spLocks noGrp="1"/>
          </p:cNvSpPr>
          <p:nvPr>
            <p:ph type="title"/>
          </p:nvPr>
        </p:nvSpPr>
        <p:spPr/>
        <p:txBody>
          <a:bodyPr/>
          <a:lstStyle/>
          <a:p>
            <a:r>
              <a:rPr lang="en-ZA" dirty="0"/>
              <a:t>7.1   Security – Entrance Hut </a:t>
            </a:r>
            <a:r>
              <a:rPr lang="en-ZA" sz="2000" dirty="0"/>
              <a:t>(updated in </a:t>
            </a:r>
            <a:r>
              <a:rPr lang="en-ZA" sz="2000" b="1" dirty="0">
                <a:solidFill>
                  <a:srgbClr val="0070C0"/>
                </a:solidFill>
              </a:rPr>
              <a:t>Blue</a:t>
            </a:r>
            <a:r>
              <a:rPr lang="en-ZA" sz="2000" dirty="0"/>
              <a:t>)</a:t>
            </a:r>
            <a:endParaRPr lang="en-ZA" dirty="0"/>
          </a:p>
        </p:txBody>
      </p:sp>
      <p:sp>
        <p:nvSpPr>
          <p:cNvPr id="7" name="TextBox 6">
            <a:extLst>
              <a:ext uri="{FF2B5EF4-FFF2-40B4-BE49-F238E27FC236}">
                <a16:creationId xmlns:a16="http://schemas.microsoft.com/office/drawing/2014/main" id="{A080865E-F4D7-3025-194A-E6266FE8F1A7}"/>
              </a:ext>
            </a:extLst>
          </p:cNvPr>
          <p:cNvSpPr txBox="1"/>
          <p:nvPr/>
        </p:nvSpPr>
        <p:spPr>
          <a:xfrm>
            <a:off x="579582" y="1379329"/>
            <a:ext cx="11120581" cy="5281574"/>
          </a:xfrm>
          <a:prstGeom prst="rect">
            <a:avLst/>
          </a:prstGeom>
          <a:noFill/>
        </p:spPr>
        <p:txBody>
          <a:bodyPr wrap="square">
            <a:spAutoFit/>
          </a:bodyPr>
          <a:lstStyle/>
          <a:p>
            <a:pPr marL="342900" lvl="0" indent="-342900">
              <a:lnSpc>
                <a:spcPct val="150000"/>
              </a:lnSpc>
              <a:spcBef>
                <a:spcPts val="600"/>
              </a:spcBef>
              <a:spcAft>
                <a:spcPts val="600"/>
              </a:spcAft>
              <a:buClr>
                <a:schemeClr val="accent1">
                  <a:lumMod val="60000"/>
                  <a:lumOff val="40000"/>
                </a:schemeClr>
              </a:buClr>
              <a:buBlip>
                <a:blip r:embed="rId2"/>
              </a:buBlip>
            </a:pPr>
            <a:r>
              <a:rPr lang="en-US" sz="1800" dirty="0">
                <a:effectLst/>
                <a:latin typeface="Calibri" panose="020F0502020204030204" pitchFamily="34" charset="0"/>
                <a:ea typeface="Calibri" panose="020F0502020204030204" pitchFamily="34" charset="0"/>
                <a:cs typeface="Arial" panose="020B0604020202020204" pitchFamily="34" charset="0"/>
              </a:rPr>
              <a:t>Manning –by PPA 24/7; after achieving agreed home alarm subscription “quota”</a:t>
            </a:r>
            <a:endParaRPr lang="en-ZA"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spcBef>
                <a:spcPts val="600"/>
              </a:spcBef>
              <a:spcAft>
                <a:spcPts val="600"/>
              </a:spcAft>
              <a:buClr>
                <a:schemeClr val="accent1">
                  <a:lumMod val="60000"/>
                  <a:lumOff val="40000"/>
                </a:schemeClr>
              </a:buClr>
              <a:buBlip>
                <a:blip r:embed="rId2"/>
              </a:buBlip>
            </a:pPr>
            <a:r>
              <a:rPr lang="en-US" sz="1800" dirty="0">
                <a:effectLst/>
                <a:latin typeface="Calibri" panose="020F0502020204030204" pitchFamily="34" charset="0"/>
                <a:ea typeface="Calibri" panose="020F0502020204030204" pitchFamily="34" charset="0"/>
                <a:cs typeface="Arial" panose="020B0604020202020204" pitchFamily="34" charset="0"/>
              </a:rPr>
              <a:t>Temporary hut at entrance – LSRA funded and equipped with donated furniture </a:t>
            </a:r>
            <a:r>
              <a:rPr lang="en-US" sz="1800" dirty="0" err="1">
                <a:effectLst/>
                <a:latin typeface="Calibri" panose="020F0502020204030204" pitchFamily="34" charset="0"/>
                <a:ea typeface="Calibri" panose="020F0502020204030204" pitchFamily="34" charset="0"/>
                <a:cs typeface="Arial" panose="020B0604020202020204" pitchFamily="34" charset="0"/>
              </a:rPr>
              <a:t>etc</a:t>
            </a:r>
            <a:endParaRPr lang="en-ZA"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spcBef>
                <a:spcPts val="600"/>
              </a:spcBef>
              <a:spcAft>
                <a:spcPts val="600"/>
              </a:spcAft>
              <a:buClr>
                <a:schemeClr val="accent1">
                  <a:lumMod val="60000"/>
                  <a:lumOff val="40000"/>
                </a:schemeClr>
              </a:buClr>
              <a:buBlip>
                <a:blip r:embed="rId2"/>
              </a:buBlip>
            </a:pPr>
            <a:r>
              <a:rPr lang="en-US" sz="1800" dirty="0">
                <a:effectLst/>
                <a:latin typeface="Calibri" panose="020F0502020204030204" pitchFamily="34" charset="0"/>
                <a:ea typeface="Calibri" panose="020F0502020204030204" pitchFamily="34" charset="0"/>
                <a:cs typeface="Arial" panose="020B0604020202020204" pitchFamily="34" charset="0"/>
              </a:rPr>
              <a:t>Upgrade – to make something we can be proud-of, long-lasting, and multi-purpose (storage / toilet)</a:t>
            </a:r>
            <a:endParaRPr lang="en-ZA"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spcBef>
                <a:spcPts val="600"/>
              </a:spcBef>
              <a:spcAft>
                <a:spcPts val="600"/>
              </a:spcAft>
              <a:buClr>
                <a:schemeClr val="accent1">
                  <a:lumMod val="60000"/>
                  <a:lumOff val="40000"/>
                </a:schemeClr>
              </a:buClr>
              <a:buBlip>
                <a:blip r:embed="rId2"/>
              </a:buBlip>
            </a:pPr>
            <a:r>
              <a:rPr lang="en-US" sz="1800" dirty="0">
                <a:effectLst/>
                <a:latin typeface="Calibri" panose="020F0502020204030204" pitchFamily="34" charset="0"/>
                <a:ea typeface="Calibri" panose="020F0502020204030204" pitchFamily="34" charset="0"/>
                <a:cs typeface="Arial" panose="020B0604020202020204" pitchFamily="34" charset="0"/>
              </a:rPr>
              <a:t>Lease of land – at final approval stage (has been advertised) – expecting lease to be signed soon.</a:t>
            </a:r>
            <a:endParaRPr lang="en-ZA"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spcBef>
                <a:spcPts val="600"/>
              </a:spcBef>
              <a:spcAft>
                <a:spcPts val="600"/>
              </a:spcAft>
              <a:buClr>
                <a:schemeClr val="accent1">
                  <a:lumMod val="60000"/>
                  <a:lumOff val="40000"/>
                </a:schemeClr>
              </a:buClr>
              <a:buBlip>
                <a:blip r:embed="rId2"/>
              </a:buBlip>
            </a:pPr>
            <a:r>
              <a:rPr lang="en-US" sz="1800" dirty="0">
                <a:effectLst/>
                <a:latin typeface="Calibri" panose="020F0502020204030204" pitchFamily="34" charset="0"/>
                <a:ea typeface="Calibri" panose="020F0502020204030204" pitchFamily="34" charset="0"/>
                <a:cs typeface="Arial" panose="020B0604020202020204" pitchFamily="34" charset="0"/>
              </a:rPr>
              <a:t>Building approvals – submitted &amp; approved – need to apply for services (waste / water / power) as soon as lease is signed - going well; estimated to be done by </a:t>
            </a:r>
            <a:r>
              <a:rPr lang="en-US" sz="18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28 February 2025</a:t>
            </a:r>
            <a:endParaRPr lang="en-ZA"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spcBef>
                <a:spcPts val="600"/>
              </a:spcBef>
              <a:spcAft>
                <a:spcPts val="600"/>
              </a:spcAft>
              <a:buClr>
                <a:schemeClr val="accent1">
                  <a:lumMod val="60000"/>
                  <a:lumOff val="40000"/>
                </a:schemeClr>
              </a:buClr>
              <a:buBlip>
                <a:blip r:embed="rId2"/>
              </a:buBlip>
            </a:pPr>
            <a:r>
              <a:rPr lang="en-US" sz="1800" dirty="0">
                <a:effectLst/>
                <a:latin typeface="Calibri" panose="020F0502020204030204" pitchFamily="34" charset="0"/>
                <a:ea typeface="Calibri" panose="020F0502020204030204" pitchFamily="34" charset="0"/>
                <a:cs typeface="Arial" panose="020B0604020202020204" pitchFamily="34" charset="0"/>
              </a:rPr>
              <a:t>Construction – to commence as soon as lease is signed; estimated done by </a:t>
            </a:r>
            <a:r>
              <a:rPr lang="en-US" sz="18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30 April 2025</a:t>
            </a:r>
            <a:endParaRPr lang="en-ZA"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spcBef>
                <a:spcPts val="600"/>
              </a:spcBef>
              <a:spcAft>
                <a:spcPts val="600"/>
              </a:spcAft>
              <a:buClr>
                <a:schemeClr val="accent1">
                  <a:lumMod val="60000"/>
                  <a:lumOff val="40000"/>
                </a:schemeClr>
              </a:buClr>
              <a:buBlip>
                <a:blip r:embed="rId2"/>
              </a:buBlip>
            </a:pPr>
            <a:r>
              <a:rPr lang="en-US" sz="1800" dirty="0">
                <a:effectLst/>
                <a:latin typeface="Calibri" panose="020F0502020204030204" pitchFamily="34" charset="0"/>
                <a:ea typeface="Calibri" panose="020F0502020204030204" pitchFamily="34" charset="0"/>
                <a:cs typeface="Arial" panose="020B0604020202020204" pitchFamily="34" charset="0"/>
              </a:rPr>
              <a:t>Usage – hut plus toilet; storage for environmental contractor’s equipment, radio charging</a:t>
            </a:r>
            <a:endParaRPr lang="en-ZA"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spcBef>
                <a:spcPts val="600"/>
              </a:spcBef>
              <a:spcAft>
                <a:spcPts val="600"/>
              </a:spcAft>
              <a:buClr>
                <a:schemeClr val="accent1">
                  <a:lumMod val="60000"/>
                  <a:lumOff val="40000"/>
                </a:schemeClr>
              </a:buClr>
              <a:buBlip>
                <a:blip r:embed="rId2"/>
              </a:buBlip>
            </a:pPr>
            <a:r>
              <a:rPr lang="en-US" sz="1800" dirty="0">
                <a:effectLst/>
                <a:latin typeface="Calibri" panose="020F0502020204030204" pitchFamily="34" charset="0"/>
                <a:ea typeface="Calibri" panose="020F0502020204030204" pitchFamily="34" charset="0"/>
                <a:cs typeface="Arial" panose="020B0604020202020204" pitchFamily="34" charset="0"/>
              </a:rPr>
              <a:t>Cost - ZAR 800,000 estimated total cost (incl steps, fittings, security, shelving, solar) – </a:t>
            </a:r>
            <a:r>
              <a:rPr lang="en-US" sz="1800" dirty="0">
                <a:solidFill>
                  <a:srgbClr val="4472C4"/>
                </a:solidFill>
                <a:effectLst/>
                <a:latin typeface="Calibri" panose="020F0502020204030204" pitchFamily="34" charset="0"/>
                <a:ea typeface="Calibri" panose="020F0502020204030204" pitchFamily="34" charset="0"/>
                <a:cs typeface="Arial" panose="020B0604020202020204" pitchFamily="34" charset="0"/>
              </a:rPr>
              <a:t>big thanks for those committed to assist with donations to complete this project. </a:t>
            </a:r>
            <a:endParaRPr lang="en-ZA" sz="1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8159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CAC54-847C-64EB-9040-D80E568006E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9173960-8224-D027-697A-0D8D5149516C}"/>
              </a:ext>
            </a:extLst>
          </p:cNvPr>
          <p:cNvPicPr>
            <a:picLocks noChangeAspect="1"/>
          </p:cNvPicPr>
          <p:nvPr/>
        </p:nvPicPr>
        <p:blipFill>
          <a:blip r:embed="rId2"/>
          <a:stretch>
            <a:fillRect/>
          </a:stretch>
        </p:blipFill>
        <p:spPr>
          <a:xfrm>
            <a:off x="619643" y="1018309"/>
            <a:ext cx="10214095" cy="5216207"/>
          </a:xfrm>
          <a:prstGeom prst="rect">
            <a:avLst/>
          </a:prstGeom>
          <a:ln w="76200">
            <a:solidFill>
              <a:srgbClr val="A7CAE3"/>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46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AC12D-E2DD-1ADD-EA44-6AD54724050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861599C-A8D2-2CF5-0E9A-FA12CF7534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8800" y="716400"/>
            <a:ext cx="9065065" cy="5857200"/>
          </a:xfrm>
          <a:prstGeom prst="rect">
            <a:avLst/>
          </a:prstGeom>
          <a:ln w="76200">
            <a:solidFill>
              <a:srgbClr val="A7CAE3"/>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6645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E6E13-1149-AE40-124C-0BBC4C98DDB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4357799-48ED-A061-8864-DBD16FE5FE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7745" y="717029"/>
            <a:ext cx="9109710" cy="5856066"/>
          </a:xfrm>
          <a:prstGeom prst="rect">
            <a:avLst/>
          </a:prstGeom>
          <a:ln w="76200">
            <a:solidFill>
              <a:srgbClr val="A7CAE3"/>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5921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9CA1-E21B-4323-B952-B598EFDC63A8}"/>
              </a:ext>
            </a:extLst>
          </p:cNvPr>
          <p:cNvSpPr>
            <a:spLocks noGrp="1"/>
          </p:cNvSpPr>
          <p:nvPr>
            <p:ph type="title"/>
          </p:nvPr>
        </p:nvSpPr>
        <p:spPr/>
        <p:txBody>
          <a:bodyPr/>
          <a:lstStyle/>
          <a:p>
            <a:r>
              <a:rPr lang="en-ZA" dirty="0"/>
              <a:t>7.2   Environment </a:t>
            </a:r>
            <a:r>
              <a:rPr lang="en-ZA" sz="2800" i="1" dirty="0"/>
              <a:t>– Environmental Report 2024</a:t>
            </a:r>
          </a:p>
        </p:txBody>
      </p:sp>
      <p:sp>
        <p:nvSpPr>
          <p:cNvPr id="3" name="TextBox 2">
            <a:extLst>
              <a:ext uri="{FF2B5EF4-FFF2-40B4-BE49-F238E27FC236}">
                <a16:creationId xmlns:a16="http://schemas.microsoft.com/office/drawing/2014/main" id="{A6BAED8E-71A7-4CA7-B9D6-15A92E8BF3DB}"/>
              </a:ext>
            </a:extLst>
          </p:cNvPr>
          <p:cNvSpPr txBox="1"/>
          <p:nvPr/>
        </p:nvSpPr>
        <p:spPr>
          <a:xfrm>
            <a:off x="836024" y="5621834"/>
            <a:ext cx="6853645" cy="400110"/>
          </a:xfrm>
          <a:prstGeom prst="rect">
            <a:avLst/>
          </a:prstGeom>
          <a:noFill/>
        </p:spPr>
        <p:txBody>
          <a:bodyPr wrap="square" rtlCol="0">
            <a:spAutoFit/>
          </a:bodyPr>
          <a:lstStyle/>
          <a:p>
            <a:r>
              <a:rPr lang="en-ZA" sz="2000" dirty="0"/>
              <a:t>Presented by Jonathan Crowther</a:t>
            </a:r>
            <a:endParaRPr lang="en-ZA" sz="1600" i="1" dirty="0"/>
          </a:p>
        </p:txBody>
      </p:sp>
    </p:spTree>
    <p:extLst>
      <p:ext uri="{BB962C8B-B14F-4D97-AF65-F5344CB8AC3E}">
        <p14:creationId xmlns:p14="http://schemas.microsoft.com/office/powerpoint/2010/main" val="3526166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3BD84-AD58-9BB5-CE7F-33E0D70288F5}"/>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9780AF84-99D5-454E-908F-31A25259BF8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p:blipFill>
        <p:spPr>
          <a:xfrm rot="5400000">
            <a:off x="2856571" y="-2667000"/>
            <a:ext cx="6478859" cy="12192000"/>
          </a:xfrm>
          <a:prstGeom prst="rect">
            <a:avLst/>
          </a:prstGeom>
        </p:spPr>
      </p:pic>
      <p:sp>
        <p:nvSpPr>
          <p:cNvPr id="9" name="Text Placeholder 2">
            <a:extLst>
              <a:ext uri="{FF2B5EF4-FFF2-40B4-BE49-F238E27FC236}">
                <a16:creationId xmlns:a16="http://schemas.microsoft.com/office/drawing/2014/main" id="{408B1C3C-D8B5-66FA-7BC8-4DE8C0DF09FC}"/>
              </a:ext>
            </a:extLst>
          </p:cNvPr>
          <p:cNvSpPr txBox="1">
            <a:spLocks/>
          </p:cNvSpPr>
          <p:nvPr/>
        </p:nvSpPr>
        <p:spPr>
          <a:xfrm>
            <a:off x="378880" y="1302328"/>
            <a:ext cx="7337764" cy="3123624"/>
          </a:xfrm>
          <a:prstGeom prst="rect">
            <a:avLst/>
          </a:prstGeom>
        </p:spPr>
        <p:txBody>
          <a:bodyPr vert="horz" lIns="91440" tIns="45720" rIns="91440" bIns="45720" rtlCol="0" anchor="t">
            <a:noAutofit/>
          </a:bodyPr>
          <a:lstStyle>
            <a:lvl1pPr marL="514350" indent="-514350" algn="l" defTabSz="914400" rtl="0" eaLnBrk="1" latinLnBrk="0" hangingPunct="1">
              <a:lnSpc>
                <a:spcPct val="100000"/>
              </a:lnSpc>
              <a:spcBef>
                <a:spcPts val="300"/>
              </a:spcBef>
              <a:spcAft>
                <a:spcPts val="300"/>
              </a:spcAft>
              <a:buClr>
                <a:srgbClr val="3C8AC0"/>
              </a:buClr>
              <a:buFont typeface="Arial" panose="020B0604020202020204" pitchFamily="34" charset="0"/>
              <a:buChar char="•"/>
              <a:defRPr sz="2200" kern="1200">
                <a:solidFill>
                  <a:schemeClr val="tx1"/>
                </a:solidFill>
                <a:latin typeface="+mn-lt"/>
                <a:ea typeface="+mn-ea"/>
                <a:cs typeface="+mn-cs"/>
              </a:defRPr>
            </a:lvl1pPr>
            <a:lvl2pPr marL="803275" indent="-268288" algn="l" defTabSz="914400" rtl="0" eaLnBrk="1" latinLnBrk="0" hangingPunct="1">
              <a:lnSpc>
                <a:spcPct val="100000"/>
              </a:lnSpc>
              <a:spcBef>
                <a:spcPts val="300"/>
              </a:spcBef>
              <a:spcAft>
                <a:spcPts val="300"/>
              </a:spcAft>
              <a:buClr>
                <a:srgbClr val="8EB8D9"/>
              </a:buClr>
              <a:buFont typeface="Arial" panose="020B0604020202020204" pitchFamily="34" charset="0"/>
              <a:buChar char="•"/>
              <a:defRPr sz="1600" kern="1200">
                <a:solidFill>
                  <a:schemeClr val="tx1"/>
                </a:solidFill>
                <a:latin typeface="+mn-lt"/>
                <a:ea typeface="+mn-ea"/>
                <a:cs typeface="+mn-cs"/>
              </a:defRPr>
            </a:lvl2pPr>
            <a:lvl3pPr marL="1081088" indent="-277813" algn="l" defTabSz="914400" rtl="0" eaLnBrk="1" latinLnBrk="0" hangingPunct="1">
              <a:lnSpc>
                <a:spcPct val="100000"/>
              </a:lnSpc>
              <a:spcBef>
                <a:spcPts val="300"/>
              </a:spcBef>
              <a:spcAft>
                <a:spcPts val="300"/>
              </a:spcAft>
              <a:buClr>
                <a:srgbClr val="8EB8D9"/>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lvl="1" indent="0">
              <a:lnSpc>
                <a:spcPct val="170000"/>
              </a:lnSpc>
              <a:spcBef>
                <a:spcPts val="0"/>
              </a:spcBef>
              <a:spcAft>
                <a:spcPts val="0"/>
              </a:spcAft>
              <a:buNone/>
            </a:pPr>
            <a:r>
              <a:rPr lang="en-US" sz="2800" b="1" dirty="0">
                <a:solidFill>
                  <a:schemeClr val="bg1"/>
                </a:solidFill>
              </a:rPr>
              <a:t>Alien Clearing</a:t>
            </a:r>
          </a:p>
          <a:p>
            <a:pPr marL="273050" lvl="1" indent="0">
              <a:lnSpc>
                <a:spcPct val="170000"/>
              </a:lnSpc>
              <a:spcBef>
                <a:spcPts val="0"/>
              </a:spcBef>
              <a:spcAft>
                <a:spcPts val="0"/>
              </a:spcAft>
              <a:buNone/>
            </a:pPr>
            <a:r>
              <a:rPr lang="en-US" sz="2800" b="1" dirty="0">
                <a:solidFill>
                  <a:schemeClr val="bg1"/>
                </a:solidFill>
              </a:rPr>
              <a:t>Fire</a:t>
            </a:r>
          </a:p>
          <a:p>
            <a:pPr marL="273050" lvl="1" indent="0">
              <a:lnSpc>
                <a:spcPct val="170000"/>
              </a:lnSpc>
              <a:spcBef>
                <a:spcPts val="0"/>
              </a:spcBef>
              <a:spcAft>
                <a:spcPts val="0"/>
              </a:spcAft>
              <a:buNone/>
            </a:pPr>
            <a:r>
              <a:rPr lang="en-US" sz="2800" b="1" dirty="0">
                <a:solidFill>
                  <a:schemeClr val="bg1"/>
                </a:solidFill>
                <a:ea typeface="+mj-ea"/>
                <a:cs typeface="+mj-cs"/>
              </a:rPr>
              <a:t>Vegetation Cutting, Removal and Dumping </a:t>
            </a:r>
            <a:endParaRPr lang="en-US" sz="2800" b="1" dirty="0">
              <a:solidFill>
                <a:schemeClr val="bg1"/>
              </a:solidFill>
            </a:endParaRPr>
          </a:p>
          <a:p>
            <a:pPr marL="273050" lvl="1" indent="0">
              <a:lnSpc>
                <a:spcPct val="170000"/>
              </a:lnSpc>
              <a:spcBef>
                <a:spcPts val="0"/>
              </a:spcBef>
              <a:spcAft>
                <a:spcPts val="0"/>
              </a:spcAft>
              <a:buNone/>
            </a:pPr>
            <a:r>
              <a:rPr lang="en-US" sz="2800" b="1" dirty="0">
                <a:solidFill>
                  <a:schemeClr val="bg1"/>
                </a:solidFill>
              </a:rPr>
              <a:t>Beach Access Upgrade</a:t>
            </a:r>
          </a:p>
          <a:p>
            <a:pPr marL="273050" lvl="1" indent="0">
              <a:lnSpc>
                <a:spcPct val="170000"/>
              </a:lnSpc>
              <a:spcBef>
                <a:spcPts val="0"/>
              </a:spcBef>
              <a:spcAft>
                <a:spcPts val="0"/>
              </a:spcAft>
              <a:buNone/>
            </a:pPr>
            <a:r>
              <a:rPr lang="en-US" sz="2800" b="1" dirty="0">
                <a:solidFill>
                  <a:schemeClr val="bg1"/>
                </a:solidFill>
              </a:rPr>
              <a:t>Litter and Bins</a:t>
            </a:r>
            <a:br>
              <a:rPr lang="en-US" sz="2200" b="1" dirty="0">
                <a:solidFill>
                  <a:srgbClr val="000000"/>
                </a:solidFill>
              </a:rPr>
            </a:br>
            <a:endParaRPr lang="en-US" sz="2200" b="1" dirty="0"/>
          </a:p>
          <a:p>
            <a:pPr lvl="1" indent="-228600">
              <a:lnSpc>
                <a:spcPct val="170000"/>
              </a:lnSpc>
              <a:spcBef>
                <a:spcPts val="0"/>
              </a:spcBef>
              <a:spcAft>
                <a:spcPts val="0"/>
              </a:spcAft>
            </a:pPr>
            <a:endParaRPr lang="en-US" sz="2200" dirty="0"/>
          </a:p>
          <a:p>
            <a:pPr lvl="1" indent="-228600">
              <a:lnSpc>
                <a:spcPct val="170000"/>
              </a:lnSpc>
              <a:spcBef>
                <a:spcPts val="0"/>
              </a:spcBef>
              <a:spcAft>
                <a:spcPts val="0"/>
              </a:spcAft>
            </a:pPr>
            <a:endParaRPr lang="en-US" sz="2200" dirty="0"/>
          </a:p>
        </p:txBody>
      </p:sp>
      <p:sp>
        <p:nvSpPr>
          <p:cNvPr id="2" name="Title 1">
            <a:extLst>
              <a:ext uri="{FF2B5EF4-FFF2-40B4-BE49-F238E27FC236}">
                <a16:creationId xmlns:a16="http://schemas.microsoft.com/office/drawing/2014/main" id="{1495F2DF-0A3E-C327-48DE-F5BD99125B9E}"/>
              </a:ext>
            </a:extLst>
          </p:cNvPr>
          <p:cNvSpPr>
            <a:spLocks noGrp="1"/>
          </p:cNvSpPr>
          <p:nvPr>
            <p:ph type="title"/>
          </p:nvPr>
        </p:nvSpPr>
        <p:spPr/>
        <p:txBody>
          <a:bodyPr/>
          <a:lstStyle/>
          <a:p>
            <a:r>
              <a:rPr lang="en-ZA" dirty="0"/>
              <a:t>Llandudno SRA: Environmental Report 2024</a:t>
            </a:r>
          </a:p>
        </p:txBody>
      </p:sp>
    </p:spTree>
    <p:extLst>
      <p:ext uri="{BB962C8B-B14F-4D97-AF65-F5344CB8AC3E}">
        <p14:creationId xmlns:p14="http://schemas.microsoft.com/office/powerpoint/2010/main" val="1509770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CF60C22-F48F-4052-9D16-FC6BB1A89448}"/>
              </a:ext>
            </a:extLst>
          </p:cNvPr>
          <p:cNvSpPr txBox="1">
            <a:spLocks/>
          </p:cNvSpPr>
          <p:nvPr/>
        </p:nvSpPr>
        <p:spPr>
          <a:xfrm>
            <a:off x="6353701" y="1479674"/>
            <a:ext cx="5580000" cy="4855374"/>
          </a:xfrm>
          <a:prstGeom prst="rect">
            <a:avLst/>
          </a:prstGeom>
          <a:noFill/>
          <a:ln>
            <a:noFill/>
          </a:ln>
        </p:spPr>
        <p:txBody>
          <a:bodyPr vert="horz" lIns="91440" tIns="45720" rIns="91440" bIns="45720" numCol="1" rtlCol="0">
            <a:noAutofit/>
          </a:bodyPr>
          <a:lstStyle>
            <a:lvl1pPr marL="228594" indent="-228594" algn="l" defTabSz="914377" rtl="0" eaLnBrk="1" latinLnBrk="0" hangingPunct="1">
              <a:lnSpc>
                <a:spcPct val="100000"/>
              </a:lnSpc>
              <a:spcBef>
                <a:spcPts val="0"/>
              </a:spcBef>
              <a:buFontTx/>
              <a:buBlip>
                <a:blip r:embed="rId3"/>
              </a:buBlip>
              <a:defRPr sz="2200" kern="1200">
                <a:solidFill>
                  <a:schemeClr val="tx1"/>
                </a:solidFill>
                <a:latin typeface="+mn-lt"/>
                <a:ea typeface="+mn-ea"/>
                <a:cs typeface="+mn-cs"/>
              </a:defRPr>
            </a:lvl1pPr>
            <a:lvl2pPr marL="685783" marR="0" indent="-228594" algn="l" defTabSz="914377" rtl="0" eaLnBrk="1" fontAlgn="auto" latinLnBrk="0" hangingPunct="1">
              <a:lnSpc>
                <a:spcPct val="100000"/>
              </a:lnSpc>
              <a:spcBef>
                <a:spcPts val="0"/>
              </a:spcBef>
              <a:spcAft>
                <a:spcPts val="1800"/>
              </a:spcAft>
              <a:buClr>
                <a:srgbClr val="237CB7"/>
              </a:buClr>
              <a:buSzTx/>
              <a:buFont typeface="Arial" panose="020B0604020202020204" pitchFamily="34" charset="0"/>
              <a:buChar char="•"/>
              <a:tabLst/>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600"/>
              </a:spcAft>
              <a:buNone/>
            </a:pPr>
            <a:endParaRPr lang="en-ZA" sz="600" dirty="0"/>
          </a:p>
          <a:p>
            <a:pPr marL="539737" indent="-539737">
              <a:spcBef>
                <a:spcPts val="600"/>
              </a:spcBef>
              <a:spcAft>
                <a:spcPts val="600"/>
              </a:spcAft>
            </a:pPr>
            <a:r>
              <a:rPr lang="en-ZA" sz="2000" dirty="0"/>
              <a:t>8.   Finance:</a:t>
            </a:r>
          </a:p>
          <a:p>
            <a:pPr marL="893763" lvl="2" indent="0">
              <a:lnSpc>
                <a:spcPct val="100000"/>
              </a:lnSpc>
              <a:spcBef>
                <a:spcPts val="600"/>
              </a:spcBef>
              <a:spcAft>
                <a:spcPts val="600"/>
              </a:spcAft>
              <a:buNone/>
            </a:pPr>
            <a:r>
              <a:rPr lang="en-ZA" sz="1800" dirty="0"/>
              <a:t>Adoption of the Audited Financials</a:t>
            </a:r>
          </a:p>
          <a:p>
            <a:pPr marL="893763" lvl="2" indent="0">
              <a:lnSpc>
                <a:spcPct val="100000"/>
              </a:lnSpc>
              <a:spcBef>
                <a:spcPts val="600"/>
              </a:spcBef>
              <a:spcAft>
                <a:spcPts val="600"/>
              </a:spcAft>
              <a:buNone/>
            </a:pPr>
            <a:r>
              <a:rPr lang="en-ZA" sz="1800" dirty="0"/>
              <a:t>Adoption of Implementation Plan</a:t>
            </a:r>
          </a:p>
          <a:p>
            <a:pPr marL="893763" lvl="2" indent="0">
              <a:lnSpc>
                <a:spcPct val="100000"/>
              </a:lnSpc>
              <a:spcBef>
                <a:spcPts val="600"/>
              </a:spcBef>
              <a:spcAft>
                <a:spcPts val="600"/>
              </a:spcAft>
              <a:buNone/>
            </a:pPr>
            <a:r>
              <a:rPr lang="en-ZA" sz="1800" dirty="0"/>
              <a:t>Adoption of the Business Plan</a:t>
            </a:r>
          </a:p>
          <a:p>
            <a:pPr marL="893763" lvl="2" indent="0">
              <a:lnSpc>
                <a:spcPct val="100000"/>
              </a:lnSpc>
              <a:spcBef>
                <a:spcPts val="600"/>
              </a:spcBef>
              <a:spcAft>
                <a:spcPts val="600"/>
              </a:spcAft>
              <a:buNone/>
            </a:pPr>
            <a:r>
              <a:rPr lang="en-ZA" sz="1800" dirty="0"/>
              <a:t>Approval of Budget</a:t>
            </a:r>
            <a:endParaRPr lang="en-ZA" dirty="0"/>
          </a:p>
          <a:p>
            <a:pPr marL="539737" indent="-539737">
              <a:spcBef>
                <a:spcPts val="600"/>
              </a:spcBef>
              <a:spcAft>
                <a:spcPts val="600"/>
              </a:spcAft>
            </a:pPr>
            <a:r>
              <a:rPr lang="en-ZA" sz="2000" dirty="0"/>
              <a:t>9.   Election of Board Members</a:t>
            </a:r>
          </a:p>
          <a:p>
            <a:pPr marL="539737" indent="-539737">
              <a:spcBef>
                <a:spcPts val="600"/>
              </a:spcBef>
              <a:spcAft>
                <a:spcPts val="600"/>
              </a:spcAft>
            </a:pPr>
            <a:r>
              <a:rPr lang="en-ZA" sz="2000" dirty="0"/>
              <a:t>10. Questions and general </a:t>
            </a:r>
          </a:p>
          <a:p>
            <a:pPr marL="539737" indent="-539737">
              <a:spcBef>
                <a:spcPts val="600"/>
              </a:spcBef>
              <a:spcAft>
                <a:spcPts val="600"/>
              </a:spcAft>
            </a:pPr>
            <a:r>
              <a:rPr lang="en-ZA" sz="2000" dirty="0"/>
              <a:t>11. Statutory Approvals - Voting	</a:t>
            </a:r>
          </a:p>
          <a:p>
            <a:pPr marL="539737" indent="-539737">
              <a:spcBef>
                <a:spcPts val="600"/>
              </a:spcBef>
              <a:spcAft>
                <a:spcPts val="600"/>
              </a:spcAft>
            </a:pPr>
            <a:r>
              <a:rPr lang="en-ZA" sz="2000" dirty="0"/>
              <a:t>12. Close</a:t>
            </a:r>
          </a:p>
          <a:p>
            <a:pPr marL="0" indent="0">
              <a:spcBef>
                <a:spcPts val="600"/>
              </a:spcBef>
              <a:spcAft>
                <a:spcPts val="600"/>
              </a:spcAft>
              <a:buNone/>
            </a:pPr>
            <a:endParaRPr lang="en-ZA" sz="1800" dirty="0"/>
          </a:p>
          <a:p>
            <a:pPr marL="0" indent="0">
              <a:lnSpc>
                <a:spcPct val="150000"/>
              </a:lnSpc>
              <a:spcBef>
                <a:spcPts val="600"/>
              </a:spcBef>
              <a:buNone/>
            </a:pPr>
            <a:endParaRPr lang="en-ZA" sz="2000" dirty="0"/>
          </a:p>
          <a:p>
            <a:pPr marL="0" indent="0">
              <a:lnSpc>
                <a:spcPct val="150000"/>
              </a:lnSpc>
              <a:spcBef>
                <a:spcPts val="300"/>
              </a:spcBef>
              <a:buFontTx/>
              <a:buNone/>
            </a:pPr>
            <a:endParaRPr lang="en-ZA" sz="2000" dirty="0"/>
          </a:p>
          <a:p>
            <a:pPr marL="182558" indent="0">
              <a:lnSpc>
                <a:spcPct val="150000"/>
              </a:lnSpc>
              <a:spcBef>
                <a:spcPts val="300"/>
              </a:spcBef>
              <a:buFontTx/>
              <a:buNone/>
            </a:pPr>
            <a:endParaRPr lang="en-ZA" sz="2000" dirty="0"/>
          </a:p>
          <a:p>
            <a:pPr>
              <a:lnSpc>
                <a:spcPct val="150000"/>
              </a:lnSpc>
              <a:spcBef>
                <a:spcPts val="300"/>
              </a:spcBef>
            </a:pPr>
            <a:endParaRPr lang="en-ZA" sz="2000" dirty="0"/>
          </a:p>
        </p:txBody>
      </p:sp>
      <p:sp>
        <p:nvSpPr>
          <p:cNvPr id="2" name="Title 1">
            <a:extLst>
              <a:ext uri="{FF2B5EF4-FFF2-40B4-BE49-F238E27FC236}">
                <a16:creationId xmlns:a16="http://schemas.microsoft.com/office/drawing/2014/main" id="{A85E552F-F6AF-4F3A-8627-034572EF1DA1}"/>
              </a:ext>
            </a:extLst>
          </p:cNvPr>
          <p:cNvSpPr>
            <a:spLocks noGrp="1"/>
          </p:cNvSpPr>
          <p:nvPr>
            <p:ph type="title"/>
          </p:nvPr>
        </p:nvSpPr>
        <p:spPr/>
        <p:txBody>
          <a:bodyPr/>
          <a:lstStyle/>
          <a:p>
            <a:r>
              <a:rPr lang="en-ZA" dirty="0"/>
              <a:t>1.   Registration &amp; Agenda</a:t>
            </a:r>
          </a:p>
        </p:txBody>
      </p:sp>
      <p:sp>
        <p:nvSpPr>
          <p:cNvPr id="3" name="Text Placeholder 2">
            <a:extLst>
              <a:ext uri="{FF2B5EF4-FFF2-40B4-BE49-F238E27FC236}">
                <a16:creationId xmlns:a16="http://schemas.microsoft.com/office/drawing/2014/main" id="{7CF60C22-F48F-4052-9D16-FC6BB1A89448}"/>
              </a:ext>
            </a:extLst>
          </p:cNvPr>
          <p:cNvSpPr>
            <a:spLocks noGrp="1"/>
          </p:cNvSpPr>
          <p:nvPr>
            <p:ph type="body" sz="quarter" idx="10"/>
          </p:nvPr>
        </p:nvSpPr>
        <p:spPr>
          <a:xfrm>
            <a:off x="568316" y="1499551"/>
            <a:ext cx="5580000" cy="4855375"/>
          </a:xfrm>
          <a:noFill/>
          <a:ln>
            <a:noFill/>
          </a:ln>
        </p:spPr>
        <p:txBody>
          <a:bodyPr>
            <a:noAutofit/>
          </a:bodyPr>
          <a:lstStyle/>
          <a:p>
            <a:pPr marL="0" indent="0">
              <a:spcBef>
                <a:spcPts val="600"/>
              </a:spcBef>
              <a:spcAft>
                <a:spcPts val="600"/>
              </a:spcAft>
              <a:buNone/>
            </a:pPr>
            <a:endParaRPr lang="en-ZA" sz="600" dirty="0"/>
          </a:p>
          <a:p>
            <a:pPr marL="539737" indent="-539737">
              <a:spcBef>
                <a:spcPts val="600"/>
              </a:spcBef>
              <a:spcAft>
                <a:spcPts val="600"/>
              </a:spcAft>
            </a:pPr>
            <a:r>
              <a:rPr lang="en-ZA" sz="2000" dirty="0"/>
              <a:t>1.  Registration &amp; Agenda</a:t>
            </a:r>
          </a:p>
          <a:p>
            <a:pPr marL="539737" indent="-539737">
              <a:spcBef>
                <a:spcPts val="600"/>
              </a:spcBef>
              <a:spcAft>
                <a:spcPts val="600"/>
              </a:spcAft>
            </a:pPr>
            <a:r>
              <a:rPr lang="en-ZA" sz="2000" dirty="0"/>
              <a:t>2.  Welcome &amp; Apologies</a:t>
            </a:r>
          </a:p>
          <a:p>
            <a:pPr marL="536575" indent="-536575">
              <a:spcBef>
                <a:spcPts val="600"/>
              </a:spcBef>
              <a:spcAft>
                <a:spcPts val="600"/>
              </a:spcAft>
            </a:pPr>
            <a:r>
              <a:rPr lang="en-ZA" sz="2000" dirty="0"/>
              <a:t>3.  Membership &amp; Quorum</a:t>
            </a:r>
          </a:p>
          <a:p>
            <a:pPr marL="539737" indent="-539737">
              <a:spcBef>
                <a:spcPts val="600"/>
              </a:spcBef>
              <a:spcAft>
                <a:spcPts val="600"/>
              </a:spcAft>
            </a:pPr>
            <a:r>
              <a:rPr lang="en-ZA" sz="2000" dirty="0"/>
              <a:t>4.  Proxies</a:t>
            </a:r>
          </a:p>
          <a:p>
            <a:pPr marL="539737" indent="-539737">
              <a:spcBef>
                <a:spcPts val="600"/>
              </a:spcBef>
              <a:spcAft>
                <a:spcPts val="600"/>
              </a:spcAft>
            </a:pPr>
            <a:r>
              <a:rPr lang="en-ZA" sz="2000" dirty="0"/>
              <a:t>5. Adoption of Minutes from Previous AGM</a:t>
            </a:r>
          </a:p>
          <a:p>
            <a:pPr marL="539737" indent="-539737">
              <a:spcBef>
                <a:spcPts val="600"/>
              </a:spcBef>
              <a:spcAft>
                <a:spcPts val="600"/>
              </a:spcAft>
            </a:pPr>
            <a:r>
              <a:rPr lang="en-ZA" sz="2000" dirty="0"/>
              <a:t>6.  Chairperson’s Key Items</a:t>
            </a:r>
          </a:p>
          <a:p>
            <a:pPr marL="539737" indent="-539737">
              <a:spcBef>
                <a:spcPts val="600"/>
              </a:spcBef>
              <a:spcAft>
                <a:spcPts val="600"/>
              </a:spcAft>
            </a:pPr>
            <a:r>
              <a:rPr lang="en-ZA" sz="2000" dirty="0"/>
              <a:t>7.  Operations</a:t>
            </a:r>
          </a:p>
          <a:p>
            <a:pPr marL="893763" lvl="2" indent="0">
              <a:lnSpc>
                <a:spcPct val="100000"/>
              </a:lnSpc>
              <a:spcBef>
                <a:spcPts val="600"/>
              </a:spcBef>
              <a:spcAft>
                <a:spcPts val="600"/>
              </a:spcAft>
              <a:buNone/>
            </a:pPr>
            <a:r>
              <a:rPr lang="en-ZA" sz="1800" dirty="0"/>
              <a:t>7.1 Security</a:t>
            </a:r>
          </a:p>
          <a:p>
            <a:pPr marL="893763" lvl="2" indent="0">
              <a:lnSpc>
                <a:spcPct val="100000"/>
              </a:lnSpc>
              <a:spcBef>
                <a:spcPts val="600"/>
              </a:spcBef>
              <a:spcAft>
                <a:spcPts val="600"/>
              </a:spcAft>
              <a:buNone/>
            </a:pPr>
            <a:r>
              <a:rPr lang="en-ZA" sz="1800" dirty="0"/>
              <a:t>7.2 Environment</a:t>
            </a:r>
          </a:p>
          <a:p>
            <a:pPr marL="893763" lvl="2" indent="0">
              <a:lnSpc>
                <a:spcPct val="100000"/>
              </a:lnSpc>
              <a:spcBef>
                <a:spcPts val="600"/>
              </a:spcBef>
              <a:spcAft>
                <a:spcPts val="600"/>
              </a:spcAft>
              <a:buNone/>
            </a:pPr>
            <a:r>
              <a:rPr lang="en-ZA" sz="1800" dirty="0"/>
              <a:t>7.3 Infrastructure</a:t>
            </a:r>
          </a:p>
          <a:p>
            <a:pPr marL="0" indent="0">
              <a:spcBef>
                <a:spcPts val="300"/>
              </a:spcBef>
              <a:spcAft>
                <a:spcPts val="400"/>
              </a:spcAft>
              <a:buNone/>
            </a:pPr>
            <a:endParaRPr lang="en-ZA" sz="1800" dirty="0"/>
          </a:p>
          <a:p>
            <a:pPr marL="0" indent="0">
              <a:spcBef>
                <a:spcPts val="300"/>
              </a:spcBef>
              <a:spcAft>
                <a:spcPts val="400"/>
              </a:spcAft>
              <a:buNone/>
            </a:pPr>
            <a:endParaRPr lang="en-ZA" sz="2000" dirty="0"/>
          </a:p>
          <a:p>
            <a:pPr marL="0" indent="0">
              <a:lnSpc>
                <a:spcPct val="150000"/>
              </a:lnSpc>
              <a:spcBef>
                <a:spcPts val="600"/>
              </a:spcBef>
              <a:buNone/>
            </a:pPr>
            <a:endParaRPr lang="en-ZA" sz="2000" dirty="0"/>
          </a:p>
          <a:p>
            <a:pPr marL="539737" indent="-539737">
              <a:lnSpc>
                <a:spcPct val="150000"/>
              </a:lnSpc>
              <a:spcBef>
                <a:spcPts val="600"/>
              </a:spcBef>
            </a:pPr>
            <a:endParaRPr lang="en-ZA" sz="2000" dirty="0"/>
          </a:p>
          <a:p>
            <a:pPr marL="0" indent="0">
              <a:lnSpc>
                <a:spcPct val="150000"/>
              </a:lnSpc>
              <a:spcBef>
                <a:spcPts val="300"/>
              </a:spcBef>
              <a:buNone/>
            </a:pPr>
            <a:endParaRPr lang="en-ZA" sz="2000" dirty="0"/>
          </a:p>
          <a:p>
            <a:pPr marL="182558" indent="0">
              <a:lnSpc>
                <a:spcPct val="150000"/>
              </a:lnSpc>
              <a:spcBef>
                <a:spcPts val="300"/>
              </a:spcBef>
              <a:buNone/>
            </a:pPr>
            <a:endParaRPr lang="en-ZA" sz="2000" dirty="0"/>
          </a:p>
          <a:p>
            <a:pPr>
              <a:lnSpc>
                <a:spcPct val="150000"/>
              </a:lnSpc>
              <a:spcBef>
                <a:spcPts val="300"/>
              </a:spcBef>
            </a:pPr>
            <a:endParaRPr lang="en-ZA" sz="2000" dirty="0"/>
          </a:p>
        </p:txBody>
      </p:sp>
      <p:sp>
        <p:nvSpPr>
          <p:cNvPr id="4" name="Rectangle 3">
            <a:extLst>
              <a:ext uri="{FF2B5EF4-FFF2-40B4-BE49-F238E27FC236}">
                <a16:creationId xmlns:a16="http://schemas.microsoft.com/office/drawing/2014/main" id="{560C4576-46EC-4C41-9F70-F642C1EDB050}"/>
              </a:ext>
            </a:extLst>
          </p:cNvPr>
          <p:cNvSpPr/>
          <p:nvPr/>
        </p:nvSpPr>
        <p:spPr>
          <a:xfrm>
            <a:off x="8725447" y="569430"/>
            <a:ext cx="3098925" cy="547714"/>
          </a:xfrm>
          <a:prstGeom prst="rect">
            <a:avLst/>
          </a:prstGeom>
        </p:spPr>
        <p:txBody>
          <a:bodyPr wrap="none">
            <a:spAutoFit/>
          </a:bodyPr>
          <a:lstStyle/>
          <a:p>
            <a:pPr>
              <a:lnSpc>
                <a:spcPct val="150000"/>
              </a:lnSpc>
            </a:pPr>
            <a:r>
              <a:rPr lang="en-ZA" sz="2200" b="1" dirty="0">
                <a:solidFill>
                  <a:schemeClr val="accent5">
                    <a:lumMod val="50000"/>
                  </a:schemeClr>
                </a:solidFill>
              </a:rPr>
              <a:t>Chairperson: </a:t>
            </a:r>
            <a:r>
              <a:rPr lang="en-ZA" sz="2200" i="1" dirty="0">
                <a:solidFill>
                  <a:schemeClr val="accent5">
                    <a:lumMod val="50000"/>
                  </a:schemeClr>
                </a:solidFill>
              </a:rPr>
              <a:t>Kiki Loubser</a:t>
            </a:r>
          </a:p>
        </p:txBody>
      </p:sp>
    </p:spTree>
    <p:extLst>
      <p:ext uri="{BB962C8B-B14F-4D97-AF65-F5344CB8AC3E}">
        <p14:creationId xmlns:p14="http://schemas.microsoft.com/office/powerpoint/2010/main" val="1999124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lstStyle/>
          <a:p>
            <a:r>
              <a:rPr lang="en-ZA" dirty="0"/>
              <a:t>Alien Clearing</a:t>
            </a:r>
          </a:p>
        </p:txBody>
      </p:sp>
      <p:sp>
        <p:nvSpPr>
          <p:cNvPr id="3" name="Text Placeholder 2">
            <a:extLst>
              <a:ext uri="{FF2B5EF4-FFF2-40B4-BE49-F238E27FC236}">
                <a16:creationId xmlns:a16="http://schemas.microsoft.com/office/drawing/2014/main" id="{D4B7909D-D5CF-4CD8-9906-416EA5CE7356}"/>
              </a:ext>
            </a:extLst>
          </p:cNvPr>
          <p:cNvSpPr>
            <a:spLocks noGrp="1"/>
          </p:cNvSpPr>
          <p:nvPr>
            <p:ph type="body" sz="quarter" idx="10"/>
          </p:nvPr>
        </p:nvSpPr>
        <p:spPr>
          <a:xfrm>
            <a:off x="222578" y="1388667"/>
            <a:ext cx="6804387" cy="4998279"/>
          </a:xfrm>
        </p:spPr>
        <p:txBody>
          <a:bodyPr>
            <a:normAutofit/>
          </a:bodyPr>
          <a:lstStyle/>
          <a:p>
            <a:pPr marL="357188" indent="0">
              <a:buSzPct val="120000"/>
              <a:buNone/>
            </a:pPr>
            <a:r>
              <a:rPr lang="en-US" sz="1600" b="1" dirty="0"/>
              <a:t>Northern Firebreak </a:t>
            </a:r>
            <a:r>
              <a:rPr lang="en-US" sz="1600" dirty="0"/>
              <a:t>and area burnt by fire</a:t>
            </a:r>
          </a:p>
          <a:p>
            <a:pPr marL="893763" indent="-536575">
              <a:buBlip>
                <a:blip r:embed="rId3"/>
              </a:buBlip>
            </a:pPr>
            <a:r>
              <a:rPr lang="en-US" sz="1600" dirty="0"/>
              <a:t>Ongoing clearing of the alien species Port Jackson by Sugarbird Trust and Weavers. Donation made to Sugarbird.</a:t>
            </a:r>
          </a:p>
          <a:p>
            <a:pPr marL="893763" indent="-536575">
              <a:buBlip>
                <a:blip r:embed="rId3"/>
              </a:buBlip>
            </a:pPr>
            <a:r>
              <a:rPr lang="en-US" sz="1600" dirty="0"/>
              <a:t>Mandela Day Hack on 20 July 2024 – supported by about 25 residents of all ages and dogs. </a:t>
            </a:r>
          </a:p>
          <a:p>
            <a:pPr marL="893763" indent="-536575">
              <a:buBlip>
                <a:blip r:embed="rId3"/>
              </a:buBlip>
            </a:pPr>
            <a:r>
              <a:rPr lang="en-US" sz="1600" dirty="0"/>
              <a:t>Status – up to approx. 95 % of Port Jackson and all old dead gum trees have been removed from the west facing slope north of the firebreak. </a:t>
            </a:r>
          </a:p>
          <a:p>
            <a:pPr marL="893763" indent="-536575">
              <a:buBlip>
                <a:blip r:embed="rId3"/>
              </a:buBlip>
            </a:pPr>
            <a:r>
              <a:rPr lang="en-US" sz="1600" dirty="0"/>
              <a:t>Will need ongoing hacks to remove alien vegetation regrowth. Weavers will also support in this regard.</a:t>
            </a:r>
          </a:p>
          <a:p>
            <a:pPr marL="893763" indent="-536575">
              <a:buBlip>
                <a:blip r:embed="rId3"/>
              </a:buBlip>
            </a:pPr>
            <a:r>
              <a:rPr lang="en-US" sz="1600" dirty="0"/>
              <a:t>Thanks to Catherine Moss for facilitating Sugarbird clearing.  </a:t>
            </a:r>
          </a:p>
          <a:p>
            <a:pPr marL="0" indent="0">
              <a:lnSpc>
                <a:spcPct val="150000"/>
              </a:lnSpc>
              <a:spcBef>
                <a:spcPts val="0"/>
              </a:spcBef>
              <a:spcAft>
                <a:spcPts val="0"/>
              </a:spcAft>
              <a:buNone/>
            </a:pPr>
            <a:endParaRPr lang="en-ZA" sz="1600" dirty="0"/>
          </a:p>
        </p:txBody>
      </p:sp>
      <p:pic>
        <p:nvPicPr>
          <p:cNvPr id="5" name="Picture 4">
            <a:extLst>
              <a:ext uri="{FF2B5EF4-FFF2-40B4-BE49-F238E27FC236}">
                <a16:creationId xmlns:a16="http://schemas.microsoft.com/office/drawing/2014/main" id="{08172EA2-3541-4C85-7E35-52F19BA731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7822" y="3661225"/>
            <a:ext cx="4043083" cy="2782386"/>
          </a:xfrm>
          <a:prstGeom prst="rect">
            <a:avLst/>
          </a:prstGeom>
          <a:ln>
            <a:noFill/>
          </a:ln>
          <a:effectLst>
            <a:softEdge rad="112500"/>
          </a:effectLst>
        </p:spPr>
      </p:pic>
      <p:pic>
        <p:nvPicPr>
          <p:cNvPr id="7" name="Picture 6">
            <a:extLst>
              <a:ext uri="{FF2B5EF4-FFF2-40B4-BE49-F238E27FC236}">
                <a16:creationId xmlns:a16="http://schemas.microsoft.com/office/drawing/2014/main" id="{A6258F85-0C20-400E-EB80-2F172A21BE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08042" y="1560919"/>
            <a:ext cx="4390846" cy="2023906"/>
          </a:xfrm>
          <a:prstGeom prst="rect">
            <a:avLst/>
          </a:prstGeom>
          <a:ln>
            <a:noFill/>
          </a:ln>
          <a:effectLst>
            <a:softEdge rad="112500"/>
          </a:effectLst>
        </p:spPr>
      </p:pic>
      <p:pic>
        <p:nvPicPr>
          <p:cNvPr id="8" name="Picture 7">
            <a:extLst>
              <a:ext uri="{FF2B5EF4-FFF2-40B4-BE49-F238E27FC236}">
                <a16:creationId xmlns:a16="http://schemas.microsoft.com/office/drawing/2014/main" id="{BAFDED22-61D8-FF57-EA17-4E50E88239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07196" y="4675989"/>
            <a:ext cx="2835150" cy="1739290"/>
          </a:xfrm>
          <a:prstGeom prst="rect">
            <a:avLst/>
          </a:prstGeom>
          <a:ln>
            <a:noFill/>
          </a:ln>
          <a:effectLst>
            <a:softEdge rad="112500"/>
          </a:effectLst>
        </p:spPr>
      </p:pic>
    </p:spTree>
    <p:extLst>
      <p:ext uri="{BB962C8B-B14F-4D97-AF65-F5344CB8AC3E}">
        <p14:creationId xmlns:p14="http://schemas.microsoft.com/office/powerpoint/2010/main" val="828319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AE271-D58B-D1F7-79FA-F233AFA82C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D64E88-BD33-BDA4-AC55-4420EE510E86}"/>
              </a:ext>
            </a:extLst>
          </p:cNvPr>
          <p:cNvSpPr>
            <a:spLocks noGrp="1"/>
          </p:cNvSpPr>
          <p:nvPr>
            <p:ph type="title"/>
          </p:nvPr>
        </p:nvSpPr>
        <p:spPr/>
        <p:txBody>
          <a:bodyPr/>
          <a:lstStyle/>
          <a:p>
            <a:r>
              <a:rPr lang="en-ZA" dirty="0"/>
              <a:t>Alien Clearing</a:t>
            </a:r>
          </a:p>
        </p:txBody>
      </p:sp>
      <p:sp>
        <p:nvSpPr>
          <p:cNvPr id="3" name="Text Placeholder 2">
            <a:extLst>
              <a:ext uri="{FF2B5EF4-FFF2-40B4-BE49-F238E27FC236}">
                <a16:creationId xmlns:a16="http://schemas.microsoft.com/office/drawing/2014/main" id="{048C6ED4-BC3F-D63F-9C25-11B46953BAE9}"/>
              </a:ext>
            </a:extLst>
          </p:cNvPr>
          <p:cNvSpPr>
            <a:spLocks noGrp="1"/>
          </p:cNvSpPr>
          <p:nvPr>
            <p:ph type="body" sz="quarter" idx="10"/>
          </p:nvPr>
        </p:nvSpPr>
        <p:spPr>
          <a:xfrm>
            <a:off x="579583" y="1468180"/>
            <a:ext cx="6628668" cy="4998279"/>
          </a:xfrm>
        </p:spPr>
        <p:txBody>
          <a:bodyPr>
            <a:normAutofit lnSpcReduction="10000"/>
          </a:bodyPr>
          <a:lstStyle/>
          <a:p>
            <a:pPr marL="0" indent="0">
              <a:lnSpc>
                <a:spcPct val="150000"/>
              </a:lnSpc>
              <a:spcBef>
                <a:spcPts val="0"/>
              </a:spcBef>
              <a:spcAft>
                <a:spcPts val="0"/>
              </a:spcAft>
              <a:buNone/>
            </a:pPr>
            <a:r>
              <a:rPr lang="en-US" sz="2000" b="1" dirty="0"/>
              <a:t>Other Areas</a:t>
            </a:r>
          </a:p>
          <a:p>
            <a:pPr>
              <a:lnSpc>
                <a:spcPct val="150000"/>
              </a:lnSpc>
              <a:spcBef>
                <a:spcPts val="0"/>
              </a:spcBef>
              <a:spcAft>
                <a:spcPts val="0"/>
              </a:spcAft>
              <a:buBlip>
                <a:blip r:embed="rId3"/>
              </a:buBlip>
            </a:pPr>
            <a:r>
              <a:rPr lang="en-US" sz="1800" dirty="0"/>
              <a:t>Alien vegetation species were and continue to be removed from public open spaces across </a:t>
            </a:r>
            <a:r>
              <a:rPr lang="en-US" sz="1800" dirty="0" err="1"/>
              <a:t>Llands</a:t>
            </a:r>
            <a:endParaRPr lang="en-US" sz="1800" dirty="0"/>
          </a:p>
          <a:p>
            <a:pPr>
              <a:lnSpc>
                <a:spcPct val="150000"/>
              </a:lnSpc>
              <a:spcBef>
                <a:spcPts val="0"/>
              </a:spcBef>
              <a:spcAft>
                <a:spcPts val="0"/>
              </a:spcAft>
              <a:buBlip>
                <a:blip r:embed="rId3"/>
              </a:buBlip>
            </a:pPr>
            <a:r>
              <a:rPr lang="en-US" sz="1800" dirty="0"/>
              <a:t>Cleared Port Jackson inside waste water treatment works</a:t>
            </a:r>
          </a:p>
          <a:p>
            <a:pPr>
              <a:lnSpc>
                <a:spcPct val="150000"/>
              </a:lnSpc>
              <a:spcBef>
                <a:spcPts val="0"/>
              </a:spcBef>
              <a:spcAft>
                <a:spcPts val="0"/>
              </a:spcAft>
              <a:buBlip>
                <a:blip r:embed="rId3"/>
              </a:buBlip>
            </a:pPr>
            <a:r>
              <a:rPr lang="en-US" sz="1800" dirty="0"/>
              <a:t>Cut back Port Jackson and Manatoka on </a:t>
            </a:r>
            <a:r>
              <a:rPr lang="en-US" sz="1800" dirty="0" err="1"/>
              <a:t>Logies</a:t>
            </a:r>
            <a:r>
              <a:rPr lang="en-US" sz="1800" dirty="0"/>
              <a:t> Bay rocks </a:t>
            </a:r>
          </a:p>
          <a:p>
            <a:pPr marL="628650" indent="-285750">
              <a:lnSpc>
                <a:spcPct val="150000"/>
              </a:lnSpc>
              <a:spcBef>
                <a:spcPts val="0"/>
              </a:spcBef>
              <a:spcAft>
                <a:spcPts val="0"/>
              </a:spcAft>
              <a:buFont typeface="Arial" panose="020B0604020202020204" pitchFamily="34" charset="0"/>
              <a:buChar char="•"/>
            </a:pPr>
            <a:endParaRPr lang="en-US" sz="1600" dirty="0"/>
          </a:p>
          <a:p>
            <a:pPr marL="0" indent="0">
              <a:lnSpc>
                <a:spcPct val="150000"/>
              </a:lnSpc>
              <a:spcBef>
                <a:spcPts val="0"/>
              </a:spcBef>
              <a:spcAft>
                <a:spcPts val="0"/>
              </a:spcAft>
              <a:buNone/>
            </a:pPr>
            <a:r>
              <a:rPr lang="en-US" sz="2000" b="1" dirty="0"/>
              <a:t>SANParks Firebreak Clearing</a:t>
            </a:r>
          </a:p>
          <a:p>
            <a:pPr marL="536575" indent="-536575">
              <a:lnSpc>
                <a:spcPct val="150000"/>
              </a:lnSpc>
              <a:spcBef>
                <a:spcPts val="0"/>
              </a:spcBef>
              <a:spcAft>
                <a:spcPts val="0"/>
              </a:spcAft>
              <a:buBlip>
                <a:blip r:embed="rId3"/>
              </a:buBlip>
            </a:pPr>
            <a:r>
              <a:rPr lang="en-US" sz="1800" dirty="0"/>
              <a:t>SANParks has confirmed that they will be clearing the firebreaks on north and south side of </a:t>
            </a:r>
            <a:r>
              <a:rPr lang="en-US" sz="1800" dirty="0" err="1"/>
              <a:t>Llands</a:t>
            </a:r>
            <a:r>
              <a:rPr lang="en-US" sz="1800" dirty="0"/>
              <a:t>  in the first two weeks of December (residents notified via WhatsApp). </a:t>
            </a:r>
          </a:p>
          <a:p>
            <a:pPr marL="536575" indent="-536575">
              <a:lnSpc>
                <a:spcPct val="150000"/>
              </a:lnSpc>
              <a:spcBef>
                <a:spcPts val="0"/>
              </a:spcBef>
              <a:spcAft>
                <a:spcPts val="0"/>
              </a:spcAft>
              <a:buBlip>
                <a:blip r:embed="rId3"/>
              </a:buBlip>
            </a:pPr>
            <a:r>
              <a:rPr lang="en-US" sz="1800" dirty="0"/>
              <a:t>Weaver team maintains alien vegetation control along  firebreaks between annual clearing. </a:t>
            </a:r>
          </a:p>
          <a:p>
            <a:pPr marL="0" indent="0">
              <a:lnSpc>
                <a:spcPct val="150000"/>
              </a:lnSpc>
              <a:spcBef>
                <a:spcPts val="0"/>
              </a:spcBef>
              <a:spcAft>
                <a:spcPts val="0"/>
              </a:spcAft>
              <a:buNone/>
            </a:pPr>
            <a:endParaRPr lang="en-ZA" sz="1600" dirty="0"/>
          </a:p>
        </p:txBody>
      </p:sp>
      <p:pic>
        <p:nvPicPr>
          <p:cNvPr id="4" name="Picture 3">
            <a:extLst>
              <a:ext uri="{FF2B5EF4-FFF2-40B4-BE49-F238E27FC236}">
                <a16:creationId xmlns:a16="http://schemas.microsoft.com/office/drawing/2014/main" id="{E6323FBE-FC3C-7EB3-C3E8-BFCF5F5D52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72618" y="1441300"/>
            <a:ext cx="3683936" cy="2762952"/>
          </a:xfrm>
          <a:prstGeom prst="rect">
            <a:avLst/>
          </a:prstGeom>
          <a:ln>
            <a:noFill/>
          </a:ln>
          <a:effectLst>
            <a:softEdge rad="112500"/>
          </a:effectLst>
        </p:spPr>
      </p:pic>
      <p:pic>
        <p:nvPicPr>
          <p:cNvPr id="6" name="Picture 5">
            <a:extLst>
              <a:ext uri="{FF2B5EF4-FFF2-40B4-BE49-F238E27FC236}">
                <a16:creationId xmlns:a16="http://schemas.microsoft.com/office/drawing/2014/main" id="{DF7BD7F6-F370-FDAB-0D5D-5F4E50B2A2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61552" y="4311122"/>
            <a:ext cx="3683936" cy="2247753"/>
          </a:xfrm>
          <a:prstGeom prst="rect">
            <a:avLst/>
          </a:prstGeom>
          <a:ln>
            <a:noFill/>
          </a:ln>
          <a:effectLst>
            <a:softEdge rad="112500"/>
          </a:effectLst>
        </p:spPr>
      </p:pic>
    </p:spTree>
    <p:extLst>
      <p:ext uri="{BB962C8B-B14F-4D97-AF65-F5344CB8AC3E}">
        <p14:creationId xmlns:p14="http://schemas.microsoft.com/office/powerpoint/2010/main" val="4236367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D237D-748B-444D-D05B-23594A7C7A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EEE6CD-F41C-AD16-AF2F-B608A341FAF5}"/>
              </a:ext>
            </a:extLst>
          </p:cNvPr>
          <p:cNvSpPr>
            <a:spLocks noGrp="1"/>
          </p:cNvSpPr>
          <p:nvPr>
            <p:ph type="title"/>
          </p:nvPr>
        </p:nvSpPr>
        <p:spPr/>
        <p:txBody>
          <a:bodyPr/>
          <a:lstStyle/>
          <a:p>
            <a:r>
              <a:rPr lang="en-ZA" dirty="0"/>
              <a:t>Fire</a:t>
            </a:r>
          </a:p>
        </p:txBody>
      </p:sp>
      <p:sp>
        <p:nvSpPr>
          <p:cNvPr id="3" name="Text Placeholder 2">
            <a:extLst>
              <a:ext uri="{FF2B5EF4-FFF2-40B4-BE49-F238E27FC236}">
                <a16:creationId xmlns:a16="http://schemas.microsoft.com/office/drawing/2014/main" id="{D95DEB45-A62B-AC9A-B6AC-2E01436CB684}"/>
              </a:ext>
            </a:extLst>
          </p:cNvPr>
          <p:cNvSpPr>
            <a:spLocks noGrp="1"/>
          </p:cNvSpPr>
          <p:nvPr>
            <p:ph type="body" sz="quarter" idx="10"/>
          </p:nvPr>
        </p:nvSpPr>
        <p:spPr>
          <a:xfrm>
            <a:off x="579583" y="1468180"/>
            <a:ext cx="5900730" cy="4998279"/>
          </a:xfrm>
        </p:spPr>
        <p:txBody>
          <a:bodyPr>
            <a:normAutofit fontScale="92500" lnSpcReduction="10000"/>
          </a:bodyPr>
          <a:lstStyle/>
          <a:p>
            <a:pPr marL="0" indent="0">
              <a:buNone/>
            </a:pPr>
            <a:r>
              <a:rPr lang="en-US" dirty="0"/>
              <a:t>TIPS TO PROTECT YOURSELF AND YOUR HOME:</a:t>
            </a:r>
          </a:p>
          <a:p>
            <a:pPr marL="715963" indent="-715963">
              <a:lnSpc>
                <a:spcPct val="150000"/>
              </a:lnSpc>
              <a:buBlip>
                <a:blip r:embed="rId3"/>
              </a:buBlip>
            </a:pPr>
            <a:r>
              <a:rPr lang="en-US" sz="2000" dirty="0" err="1"/>
              <a:t>Minimising</a:t>
            </a:r>
            <a:r>
              <a:rPr lang="en-US" sz="2000" dirty="0"/>
              <a:t> fire risk is each homeowner’s responsibility</a:t>
            </a:r>
          </a:p>
          <a:p>
            <a:pPr marL="715963" indent="-715963">
              <a:lnSpc>
                <a:spcPct val="150000"/>
              </a:lnSpc>
              <a:buBlip>
                <a:blip r:embed="rId3"/>
              </a:buBlip>
            </a:pPr>
            <a:r>
              <a:rPr lang="en-US" sz="2000" dirty="0"/>
              <a:t>SANParks fire officer re-iterated this point. First line of defense is ensure that your own property is free of aliens and that any vegetation in close proximity to house is cleared</a:t>
            </a:r>
          </a:p>
          <a:p>
            <a:pPr marL="715963" indent="-715963">
              <a:lnSpc>
                <a:spcPct val="150000"/>
              </a:lnSpc>
              <a:buBlip>
                <a:blip r:embed="rId3"/>
              </a:buBlip>
            </a:pPr>
            <a:r>
              <a:rPr lang="en-US" sz="2000" dirty="0"/>
              <a:t>Keep all access roads and hydrants free for fire department</a:t>
            </a:r>
          </a:p>
          <a:p>
            <a:pPr marL="715963" indent="-715963">
              <a:lnSpc>
                <a:spcPct val="150000"/>
              </a:lnSpc>
              <a:buBlip>
                <a:blip r:embed="rId3"/>
              </a:buBlip>
            </a:pPr>
            <a:r>
              <a:rPr lang="en-US" sz="2000" dirty="0"/>
              <a:t>Clear gutters ahead of the dry summer season</a:t>
            </a:r>
          </a:p>
          <a:p>
            <a:pPr marL="715963" indent="-715963">
              <a:lnSpc>
                <a:spcPct val="150000"/>
              </a:lnSpc>
              <a:buBlip>
                <a:blip r:embed="rId3"/>
              </a:buBlip>
            </a:pPr>
            <a:r>
              <a:rPr lang="en-US" sz="2000" dirty="0"/>
              <a:t>Garden hoses will be minimally effective</a:t>
            </a:r>
          </a:p>
          <a:p>
            <a:pPr marL="0" indent="0">
              <a:lnSpc>
                <a:spcPct val="150000"/>
              </a:lnSpc>
              <a:spcBef>
                <a:spcPts val="0"/>
              </a:spcBef>
              <a:spcAft>
                <a:spcPts val="0"/>
              </a:spcAft>
              <a:buNone/>
            </a:pPr>
            <a:endParaRPr lang="en-ZA" sz="1600" dirty="0"/>
          </a:p>
        </p:txBody>
      </p:sp>
      <p:pic>
        <p:nvPicPr>
          <p:cNvPr id="5" name="Picture 4">
            <a:extLst>
              <a:ext uri="{FF2B5EF4-FFF2-40B4-BE49-F238E27FC236}">
                <a16:creationId xmlns:a16="http://schemas.microsoft.com/office/drawing/2014/main" id="{8B302E43-5283-50D0-590C-484FCF420CFE}"/>
              </a:ext>
            </a:extLst>
          </p:cNvPr>
          <p:cNvPicPr>
            <a:picLocks noChangeAspect="1"/>
          </p:cNvPicPr>
          <p:nvPr/>
        </p:nvPicPr>
        <p:blipFill>
          <a:blip r:embed="rId4"/>
          <a:stretch>
            <a:fillRect/>
          </a:stretch>
        </p:blipFill>
        <p:spPr>
          <a:xfrm>
            <a:off x="6710930" y="2106184"/>
            <a:ext cx="4525995" cy="3722270"/>
          </a:xfrm>
          <a:prstGeom prst="rect">
            <a:avLst/>
          </a:prstGeom>
          <a:ln>
            <a:noFill/>
          </a:ln>
          <a:effectLst>
            <a:softEdge rad="112500"/>
          </a:effectLst>
        </p:spPr>
      </p:pic>
    </p:spTree>
    <p:extLst>
      <p:ext uri="{BB962C8B-B14F-4D97-AF65-F5344CB8AC3E}">
        <p14:creationId xmlns:p14="http://schemas.microsoft.com/office/powerpoint/2010/main" val="1980542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7A95C-2ACF-2491-AFF0-81E95B7200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E5D68C-0564-3AAA-BDE0-F87D745D5853}"/>
              </a:ext>
            </a:extLst>
          </p:cNvPr>
          <p:cNvSpPr>
            <a:spLocks noGrp="1"/>
          </p:cNvSpPr>
          <p:nvPr>
            <p:ph type="title"/>
          </p:nvPr>
        </p:nvSpPr>
        <p:spPr/>
        <p:txBody>
          <a:bodyPr/>
          <a:lstStyle/>
          <a:p>
            <a:r>
              <a:rPr lang="en-ZA" dirty="0"/>
              <a:t>Vegetation Cutting, Removal &amp; Dumping </a:t>
            </a:r>
          </a:p>
        </p:txBody>
      </p:sp>
      <p:sp>
        <p:nvSpPr>
          <p:cNvPr id="3" name="Text Placeholder 2">
            <a:extLst>
              <a:ext uri="{FF2B5EF4-FFF2-40B4-BE49-F238E27FC236}">
                <a16:creationId xmlns:a16="http://schemas.microsoft.com/office/drawing/2014/main" id="{F51FFCF0-DA79-B36A-3875-13987680904D}"/>
              </a:ext>
            </a:extLst>
          </p:cNvPr>
          <p:cNvSpPr>
            <a:spLocks noGrp="1"/>
          </p:cNvSpPr>
          <p:nvPr>
            <p:ph type="body" sz="quarter" idx="10"/>
          </p:nvPr>
        </p:nvSpPr>
        <p:spPr>
          <a:xfrm>
            <a:off x="579583" y="1468180"/>
            <a:ext cx="6039878" cy="4998279"/>
          </a:xfrm>
        </p:spPr>
        <p:txBody>
          <a:bodyPr>
            <a:normAutofit fontScale="47500" lnSpcReduction="20000"/>
          </a:bodyPr>
          <a:lstStyle/>
          <a:p>
            <a:pPr lvl="1" indent="-601663">
              <a:lnSpc>
                <a:spcPct val="170000"/>
              </a:lnSpc>
              <a:spcBef>
                <a:spcPts val="0"/>
              </a:spcBef>
              <a:spcAft>
                <a:spcPts val="0"/>
              </a:spcAft>
              <a:buClr>
                <a:schemeClr val="accent1">
                  <a:lumMod val="60000"/>
                  <a:lumOff val="40000"/>
                </a:schemeClr>
              </a:buClr>
              <a:buBlip>
                <a:blip r:embed="rId3"/>
              </a:buBlip>
            </a:pPr>
            <a:r>
              <a:rPr lang="en-US" sz="3400" dirty="0"/>
              <a:t>Cutting back of bush along all access paths to main beach, coastal paths and along the road</a:t>
            </a:r>
          </a:p>
          <a:p>
            <a:pPr lvl="1" indent="-601663">
              <a:lnSpc>
                <a:spcPct val="170000"/>
              </a:lnSpc>
              <a:spcBef>
                <a:spcPts val="0"/>
              </a:spcBef>
              <a:spcAft>
                <a:spcPts val="0"/>
              </a:spcAft>
              <a:buClr>
                <a:schemeClr val="accent1">
                  <a:lumMod val="60000"/>
                  <a:lumOff val="40000"/>
                </a:schemeClr>
              </a:buClr>
              <a:buBlip>
                <a:blip r:embed="rId3"/>
              </a:buBlip>
            </a:pPr>
            <a:r>
              <a:rPr lang="en-US" sz="3400" dirty="0"/>
              <a:t>Substantial clearing of three sections of the Gulley path.  </a:t>
            </a:r>
          </a:p>
          <a:p>
            <a:pPr lvl="1" indent="-601663">
              <a:lnSpc>
                <a:spcPct val="170000"/>
              </a:lnSpc>
              <a:spcBef>
                <a:spcPts val="0"/>
              </a:spcBef>
              <a:spcAft>
                <a:spcPts val="0"/>
              </a:spcAft>
              <a:buClr>
                <a:schemeClr val="accent1">
                  <a:lumMod val="60000"/>
                  <a:lumOff val="40000"/>
                </a:schemeClr>
              </a:buClr>
              <a:buBlip>
                <a:blip r:embed="rId3"/>
              </a:buBlip>
            </a:pPr>
            <a:r>
              <a:rPr lang="en-US" sz="3400" dirty="0"/>
              <a:t>Trimming trees along main access roads</a:t>
            </a:r>
          </a:p>
          <a:p>
            <a:pPr lvl="1" indent="-601663">
              <a:lnSpc>
                <a:spcPct val="170000"/>
              </a:lnSpc>
              <a:spcBef>
                <a:spcPts val="0"/>
              </a:spcBef>
              <a:spcAft>
                <a:spcPts val="0"/>
              </a:spcAft>
              <a:buClr>
                <a:schemeClr val="accent1">
                  <a:lumMod val="60000"/>
                  <a:lumOff val="40000"/>
                </a:schemeClr>
              </a:buClr>
              <a:buBlip>
                <a:blip r:embed="rId3"/>
              </a:buBlip>
            </a:pPr>
            <a:r>
              <a:rPr lang="en-US" sz="3400" dirty="0"/>
              <a:t>Slowly working along other roads to remove weeds and bushes leaning into the road</a:t>
            </a:r>
          </a:p>
          <a:p>
            <a:pPr lvl="1" indent="-601663">
              <a:lnSpc>
                <a:spcPct val="170000"/>
              </a:lnSpc>
              <a:spcBef>
                <a:spcPts val="0"/>
              </a:spcBef>
              <a:spcAft>
                <a:spcPts val="0"/>
              </a:spcAft>
              <a:buClr>
                <a:schemeClr val="accent1">
                  <a:lumMod val="60000"/>
                  <a:lumOff val="40000"/>
                </a:schemeClr>
              </a:buClr>
              <a:buBlip>
                <a:blip r:embed="rId3"/>
              </a:buBlip>
            </a:pPr>
            <a:r>
              <a:rPr lang="en-US" sz="3400" dirty="0"/>
              <a:t>Clearing stormwater drains</a:t>
            </a:r>
          </a:p>
          <a:p>
            <a:pPr lvl="1" indent="-601663">
              <a:lnSpc>
                <a:spcPct val="170000"/>
              </a:lnSpc>
              <a:spcBef>
                <a:spcPts val="0"/>
              </a:spcBef>
              <a:spcAft>
                <a:spcPts val="0"/>
              </a:spcAft>
              <a:buClr>
                <a:schemeClr val="accent1">
                  <a:lumMod val="60000"/>
                  <a:lumOff val="40000"/>
                </a:schemeClr>
              </a:buClr>
              <a:buBlip>
                <a:blip r:embed="rId3"/>
              </a:buBlip>
            </a:pPr>
            <a:r>
              <a:rPr lang="en-US" sz="3400" dirty="0"/>
              <a:t>General cutting and weeding of public open spaces</a:t>
            </a:r>
          </a:p>
          <a:p>
            <a:pPr marL="84137" lvl="1" indent="0">
              <a:lnSpc>
                <a:spcPct val="170000"/>
              </a:lnSpc>
              <a:spcBef>
                <a:spcPts val="0"/>
              </a:spcBef>
              <a:spcAft>
                <a:spcPts val="0"/>
              </a:spcAft>
              <a:buClr>
                <a:schemeClr val="accent1">
                  <a:lumMod val="60000"/>
                  <a:lumOff val="40000"/>
                </a:schemeClr>
              </a:buClr>
              <a:buNone/>
            </a:pPr>
            <a:endParaRPr lang="en-US" sz="2200" i="1" dirty="0"/>
          </a:p>
          <a:p>
            <a:pPr marL="84137" lvl="1" indent="0">
              <a:lnSpc>
                <a:spcPct val="170000"/>
              </a:lnSpc>
              <a:spcBef>
                <a:spcPts val="0"/>
              </a:spcBef>
              <a:spcAft>
                <a:spcPts val="0"/>
              </a:spcAft>
              <a:buClr>
                <a:schemeClr val="accent1">
                  <a:lumMod val="60000"/>
                  <a:lumOff val="40000"/>
                </a:schemeClr>
              </a:buClr>
              <a:buNone/>
            </a:pPr>
            <a:r>
              <a:rPr lang="en-US" sz="2500" b="1" i="1" dirty="0">
                <a:solidFill>
                  <a:schemeClr val="accent5">
                    <a:lumMod val="75000"/>
                  </a:schemeClr>
                </a:solidFill>
              </a:rPr>
              <a:t>Dumping: </a:t>
            </a:r>
            <a:r>
              <a:rPr lang="en-US" sz="2500" i="1" dirty="0">
                <a:solidFill>
                  <a:schemeClr val="accent5">
                    <a:lumMod val="75000"/>
                  </a:schemeClr>
                </a:solidFill>
              </a:rPr>
              <a:t>A number of residents/their staff dump garden refuse in open spaces and the river courses. If this is observed, please report so that we can follow-up. The SRA does not in principle attend to private dumping.  </a:t>
            </a:r>
          </a:p>
          <a:p>
            <a:pPr marL="84137" lvl="1" indent="0">
              <a:lnSpc>
                <a:spcPct val="170000"/>
              </a:lnSpc>
              <a:spcBef>
                <a:spcPts val="0"/>
              </a:spcBef>
              <a:spcAft>
                <a:spcPts val="0"/>
              </a:spcAft>
              <a:buClr>
                <a:schemeClr val="accent1">
                  <a:lumMod val="60000"/>
                  <a:lumOff val="40000"/>
                </a:schemeClr>
              </a:buClr>
              <a:buNone/>
            </a:pPr>
            <a:r>
              <a:rPr lang="en-US" sz="2500" b="1" i="1" dirty="0">
                <a:solidFill>
                  <a:schemeClr val="accent5">
                    <a:lumMod val="75000"/>
                  </a:schemeClr>
                </a:solidFill>
              </a:rPr>
              <a:t>NOTE: </a:t>
            </a:r>
            <a:r>
              <a:rPr lang="en-US" sz="2500" i="1" dirty="0">
                <a:solidFill>
                  <a:schemeClr val="accent5">
                    <a:lumMod val="75000"/>
                  </a:schemeClr>
                </a:solidFill>
              </a:rPr>
              <a:t>SRA does not cut trees planted by residents on the road verges. When trees and bushes are hanging over the road and obstructing traffic, please ask your service providers to remove such material. </a:t>
            </a:r>
          </a:p>
        </p:txBody>
      </p:sp>
      <p:pic>
        <p:nvPicPr>
          <p:cNvPr id="4" name="Picture 3">
            <a:extLst>
              <a:ext uri="{FF2B5EF4-FFF2-40B4-BE49-F238E27FC236}">
                <a16:creationId xmlns:a16="http://schemas.microsoft.com/office/drawing/2014/main" id="{D1956A4E-3322-4925-615C-1ED4417B5C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8820267" y="1998706"/>
            <a:ext cx="3083663" cy="2312747"/>
          </a:xfrm>
          <a:prstGeom prst="rect">
            <a:avLst/>
          </a:prstGeom>
          <a:ln>
            <a:noFill/>
          </a:ln>
          <a:effectLst>
            <a:softEdge rad="112500"/>
          </a:effectLst>
        </p:spPr>
      </p:pic>
      <p:pic>
        <p:nvPicPr>
          <p:cNvPr id="6" name="Picture 5">
            <a:extLst>
              <a:ext uri="{FF2B5EF4-FFF2-40B4-BE49-F238E27FC236}">
                <a16:creationId xmlns:a16="http://schemas.microsoft.com/office/drawing/2014/main" id="{D151CFFB-2443-11D5-6322-F5E5EDBCDB6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5400000">
            <a:off x="6929860" y="1901286"/>
            <a:ext cx="2354071" cy="1938130"/>
          </a:xfrm>
          <a:prstGeom prst="rect">
            <a:avLst/>
          </a:prstGeom>
          <a:ln>
            <a:noFill/>
          </a:ln>
          <a:effectLst>
            <a:softEdge rad="112500"/>
          </a:effectLst>
        </p:spPr>
      </p:pic>
      <p:pic>
        <p:nvPicPr>
          <p:cNvPr id="7" name="Picture 6">
            <a:extLst>
              <a:ext uri="{FF2B5EF4-FFF2-40B4-BE49-F238E27FC236}">
                <a16:creationId xmlns:a16="http://schemas.microsoft.com/office/drawing/2014/main" id="{52758F02-087B-17DA-A20C-667018E281C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755940" y="4142616"/>
            <a:ext cx="2701909" cy="2446868"/>
          </a:xfrm>
          <a:prstGeom prst="rect">
            <a:avLst/>
          </a:prstGeom>
          <a:ln>
            <a:noFill/>
          </a:ln>
          <a:effectLst>
            <a:softEdge rad="112500"/>
          </a:effectLst>
        </p:spPr>
      </p:pic>
    </p:spTree>
    <p:extLst>
      <p:ext uri="{BB962C8B-B14F-4D97-AF65-F5344CB8AC3E}">
        <p14:creationId xmlns:p14="http://schemas.microsoft.com/office/powerpoint/2010/main" val="2752613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1EB73-1FA4-10D2-D349-579EBF8D63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F2F766-3FF8-27F2-8EC2-7EF1BAFC2BC5}"/>
              </a:ext>
            </a:extLst>
          </p:cNvPr>
          <p:cNvSpPr>
            <a:spLocks noGrp="1"/>
          </p:cNvSpPr>
          <p:nvPr>
            <p:ph type="title"/>
          </p:nvPr>
        </p:nvSpPr>
        <p:spPr/>
        <p:txBody>
          <a:bodyPr/>
          <a:lstStyle/>
          <a:p>
            <a:r>
              <a:rPr lang="en-ZA" dirty="0"/>
              <a:t>Beach Access Upgrade</a:t>
            </a:r>
          </a:p>
        </p:txBody>
      </p:sp>
      <p:sp>
        <p:nvSpPr>
          <p:cNvPr id="3" name="Text Placeholder 2">
            <a:extLst>
              <a:ext uri="{FF2B5EF4-FFF2-40B4-BE49-F238E27FC236}">
                <a16:creationId xmlns:a16="http://schemas.microsoft.com/office/drawing/2014/main" id="{F72A6CEA-4159-3B89-6426-F8CF2E8DBCCA}"/>
              </a:ext>
            </a:extLst>
          </p:cNvPr>
          <p:cNvSpPr>
            <a:spLocks noGrp="1"/>
          </p:cNvSpPr>
          <p:nvPr>
            <p:ph type="body" sz="quarter" idx="10"/>
          </p:nvPr>
        </p:nvSpPr>
        <p:spPr>
          <a:xfrm>
            <a:off x="406627" y="1468961"/>
            <a:ext cx="5900730" cy="4998279"/>
          </a:xfrm>
        </p:spPr>
        <p:txBody>
          <a:bodyPr>
            <a:normAutofit fontScale="92500"/>
          </a:bodyPr>
          <a:lstStyle/>
          <a:p>
            <a:pPr marL="625475" lvl="1" indent="-423863">
              <a:lnSpc>
                <a:spcPct val="120000"/>
              </a:lnSpc>
              <a:spcBef>
                <a:spcPts val="0"/>
              </a:spcBef>
              <a:spcAft>
                <a:spcPts val="600"/>
              </a:spcAft>
              <a:buClr>
                <a:schemeClr val="accent1">
                  <a:lumMod val="60000"/>
                  <a:lumOff val="40000"/>
                </a:schemeClr>
              </a:buClr>
              <a:buBlip>
                <a:blip r:embed="rId3"/>
              </a:buBlip>
            </a:pPr>
            <a:r>
              <a:rPr lang="en-US" sz="2000" dirty="0"/>
              <a:t>Met with Head Coastal and Marine Management of CCT.  Identified activities that could be undertaken to upgrade access and generally tidy up beach</a:t>
            </a:r>
          </a:p>
          <a:p>
            <a:pPr marL="625475" lvl="1" indent="-423863">
              <a:lnSpc>
                <a:spcPct val="120000"/>
              </a:lnSpc>
              <a:spcBef>
                <a:spcPts val="0"/>
              </a:spcBef>
              <a:spcAft>
                <a:spcPts val="600"/>
              </a:spcAft>
              <a:buClr>
                <a:schemeClr val="accent1">
                  <a:lumMod val="60000"/>
                  <a:lumOff val="40000"/>
                </a:schemeClr>
              </a:buClr>
              <a:buBlip>
                <a:blip r:embed="rId3"/>
              </a:buBlip>
            </a:pPr>
            <a:r>
              <a:rPr lang="en-US" sz="2000" dirty="0"/>
              <a:t>Upgraded steps – Gulley Stream and central beach access</a:t>
            </a:r>
          </a:p>
          <a:p>
            <a:pPr marL="625475" lvl="1" indent="-423863">
              <a:lnSpc>
                <a:spcPct val="120000"/>
              </a:lnSpc>
              <a:spcBef>
                <a:spcPts val="0"/>
              </a:spcBef>
              <a:spcAft>
                <a:spcPts val="600"/>
              </a:spcAft>
              <a:buClr>
                <a:schemeClr val="accent1">
                  <a:lumMod val="60000"/>
                  <a:lumOff val="40000"/>
                </a:schemeClr>
              </a:buClr>
              <a:buBlip>
                <a:blip r:embed="rId3"/>
              </a:buBlip>
            </a:pPr>
            <a:r>
              <a:rPr lang="en-US" sz="2000" dirty="0"/>
              <a:t>New platform for shower</a:t>
            </a:r>
          </a:p>
          <a:p>
            <a:pPr marL="625475" lvl="1" indent="-423863">
              <a:lnSpc>
                <a:spcPct val="120000"/>
              </a:lnSpc>
              <a:spcBef>
                <a:spcPts val="0"/>
              </a:spcBef>
              <a:spcAft>
                <a:spcPts val="600"/>
              </a:spcAft>
              <a:buClr>
                <a:schemeClr val="accent1">
                  <a:lumMod val="60000"/>
                  <a:lumOff val="40000"/>
                </a:schemeClr>
              </a:buClr>
              <a:buBlip>
                <a:blip r:embed="rId3"/>
              </a:buBlip>
            </a:pPr>
            <a:r>
              <a:rPr lang="en-US" sz="2000" dirty="0"/>
              <a:t>Remove broken poles and concrete blocks from various locations</a:t>
            </a:r>
          </a:p>
          <a:p>
            <a:pPr marL="625475" lvl="1" indent="-423863">
              <a:lnSpc>
                <a:spcPct val="120000"/>
              </a:lnSpc>
              <a:spcBef>
                <a:spcPts val="0"/>
              </a:spcBef>
              <a:spcAft>
                <a:spcPts val="600"/>
              </a:spcAft>
              <a:buClr>
                <a:schemeClr val="accent1">
                  <a:lumMod val="60000"/>
                  <a:lumOff val="40000"/>
                </a:schemeClr>
              </a:buClr>
              <a:buBlip>
                <a:blip r:embed="rId3"/>
              </a:buBlip>
            </a:pPr>
            <a:r>
              <a:rPr lang="en-US" sz="2000" dirty="0"/>
              <a:t>We are busy trying to solve the water leaking onto steps at the Gulley Stream access onto the beach. Currently very slippery and dangerous. Have cut drainage channels, but need more. If solution does not work then may consider elevated steps. </a:t>
            </a:r>
          </a:p>
          <a:p>
            <a:pPr marL="0" indent="0">
              <a:lnSpc>
                <a:spcPct val="150000"/>
              </a:lnSpc>
              <a:spcBef>
                <a:spcPts val="0"/>
              </a:spcBef>
              <a:spcAft>
                <a:spcPts val="0"/>
              </a:spcAft>
              <a:buNone/>
            </a:pPr>
            <a:endParaRPr lang="en-ZA" sz="1600" dirty="0"/>
          </a:p>
        </p:txBody>
      </p:sp>
      <p:pic>
        <p:nvPicPr>
          <p:cNvPr id="4" name="Picture 3">
            <a:extLst>
              <a:ext uri="{FF2B5EF4-FFF2-40B4-BE49-F238E27FC236}">
                <a16:creationId xmlns:a16="http://schemas.microsoft.com/office/drawing/2014/main" id="{1AD1A293-AD8A-221F-7E30-45DBCB145831}"/>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p:blipFill>
        <p:spPr>
          <a:xfrm rot="5400000">
            <a:off x="6212806" y="1694390"/>
            <a:ext cx="2243577" cy="1792722"/>
          </a:xfrm>
          <a:prstGeom prst="rect">
            <a:avLst/>
          </a:prstGeom>
          <a:ln>
            <a:noFill/>
          </a:ln>
          <a:effectLst>
            <a:softEdge rad="112500"/>
          </a:effectLst>
        </p:spPr>
      </p:pic>
      <p:pic>
        <p:nvPicPr>
          <p:cNvPr id="6" name="Picture 5">
            <a:extLst>
              <a:ext uri="{FF2B5EF4-FFF2-40B4-BE49-F238E27FC236}">
                <a16:creationId xmlns:a16="http://schemas.microsoft.com/office/drawing/2014/main" id="{40607BD4-372C-A118-41B6-758E436E3638}"/>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p:blipFill>
        <p:spPr>
          <a:xfrm>
            <a:off x="8458200" y="1468961"/>
            <a:ext cx="3434259" cy="2243576"/>
          </a:xfrm>
          <a:prstGeom prst="rect">
            <a:avLst/>
          </a:prstGeom>
          <a:ln>
            <a:noFill/>
          </a:ln>
          <a:effectLst>
            <a:softEdge rad="112500"/>
          </a:effectLst>
        </p:spPr>
      </p:pic>
      <p:pic>
        <p:nvPicPr>
          <p:cNvPr id="7" name="Picture 6">
            <a:extLst>
              <a:ext uri="{FF2B5EF4-FFF2-40B4-BE49-F238E27FC236}">
                <a16:creationId xmlns:a16="http://schemas.microsoft.com/office/drawing/2014/main" id="{48A9CCCC-C5B0-E79A-5F15-0401A8E37E1D}"/>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rcRect/>
          <a:stretch/>
        </p:blipFill>
        <p:spPr>
          <a:xfrm rot="5400000">
            <a:off x="6134103" y="4183300"/>
            <a:ext cx="2694849" cy="2086589"/>
          </a:xfrm>
          <a:prstGeom prst="rect">
            <a:avLst/>
          </a:prstGeom>
          <a:ln>
            <a:noFill/>
          </a:ln>
          <a:effectLst>
            <a:softEdge rad="112500"/>
          </a:effectLst>
        </p:spPr>
      </p:pic>
      <p:pic>
        <p:nvPicPr>
          <p:cNvPr id="8" name="Picture 7">
            <a:extLst>
              <a:ext uri="{FF2B5EF4-FFF2-40B4-BE49-F238E27FC236}">
                <a16:creationId xmlns:a16="http://schemas.microsoft.com/office/drawing/2014/main" id="{4A6F3062-4A01-9A0D-7810-5E054EBDBFBD}"/>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a:ext>
            </a:extLst>
          </a:blip>
          <a:srcRect l="-3664" t="-6709"/>
          <a:stretch/>
        </p:blipFill>
        <p:spPr>
          <a:xfrm rot="5400000">
            <a:off x="8587099" y="4065937"/>
            <a:ext cx="2782121" cy="2234044"/>
          </a:xfrm>
          <a:prstGeom prst="rect">
            <a:avLst/>
          </a:prstGeom>
          <a:ln>
            <a:noFill/>
          </a:ln>
          <a:effectLst>
            <a:softEdge rad="112500"/>
          </a:effectLst>
        </p:spPr>
      </p:pic>
    </p:spTree>
    <p:extLst>
      <p:ext uri="{BB962C8B-B14F-4D97-AF65-F5344CB8AC3E}">
        <p14:creationId xmlns:p14="http://schemas.microsoft.com/office/powerpoint/2010/main" val="1699955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59C7E1D-ED90-473F-B3B8-57A31AD5143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671159" y="3772820"/>
            <a:ext cx="1895924" cy="1456070"/>
          </a:xfrm>
          <a:prstGeom prst="rect">
            <a:avLst/>
          </a:prstGeom>
        </p:spPr>
      </p:pic>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lstStyle/>
          <a:p>
            <a:r>
              <a:rPr lang="en-ZA" dirty="0"/>
              <a:t>Litter &amp; Bins</a:t>
            </a:r>
          </a:p>
        </p:txBody>
      </p:sp>
      <p:sp>
        <p:nvSpPr>
          <p:cNvPr id="3" name="Text Placeholder 2">
            <a:extLst>
              <a:ext uri="{FF2B5EF4-FFF2-40B4-BE49-F238E27FC236}">
                <a16:creationId xmlns:a16="http://schemas.microsoft.com/office/drawing/2014/main" id="{D4B7909D-D5CF-4CD8-9906-416EA5CE7356}"/>
              </a:ext>
            </a:extLst>
          </p:cNvPr>
          <p:cNvSpPr>
            <a:spLocks noGrp="1"/>
          </p:cNvSpPr>
          <p:nvPr>
            <p:ph type="body" sz="quarter" idx="10"/>
          </p:nvPr>
        </p:nvSpPr>
        <p:spPr>
          <a:xfrm>
            <a:off x="524166" y="1519297"/>
            <a:ext cx="11064875" cy="4710113"/>
          </a:xfrm>
        </p:spPr>
        <p:txBody>
          <a:bodyPr>
            <a:normAutofit/>
          </a:bodyPr>
          <a:lstStyle/>
          <a:p>
            <a:pPr marL="512763" indent="-423863">
              <a:lnSpc>
                <a:spcPct val="150000"/>
              </a:lnSpc>
              <a:buBlip>
                <a:blip r:embed="rId3"/>
              </a:buBlip>
            </a:pPr>
            <a:r>
              <a:rPr lang="en-US" sz="2000" dirty="0"/>
              <a:t>Please take responsibility for clearing up after your dogs. Fortunately we do have one or two fairies that do clear up almost daily (Morag and Sandy – thanks for picking up after others). </a:t>
            </a:r>
          </a:p>
          <a:p>
            <a:pPr marL="0" indent="0">
              <a:lnSpc>
                <a:spcPct val="150000"/>
              </a:lnSpc>
              <a:buNone/>
            </a:pPr>
            <a:endParaRPr lang="en-US" sz="2000" dirty="0"/>
          </a:p>
          <a:p>
            <a:pPr marL="0" indent="0">
              <a:lnSpc>
                <a:spcPct val="150000"/>
              </a:lnSpc>
              <a:buNone/>
            </a:pPr>
            <a:endParaRPr lang="en-ZA" sz="2000" dirty="0"/>
          </a:p>
        </p:txBody>
      </p:sp>
      <p:pic>
        <p:nvPicPr>
          <p:cNvPr id="11" name="Picture 10">
            <a:extLst>
              <a:ext uri="{FF2B5EF4-FFF2-40B4-BE49-F238E27FC236}">
                <a16:creationId xmlns:a16="http://schemas.microsoft.com/office/drawing/2014/main" id="{E38C40A6-79DE-4563-A0C4-FD4B19A9B40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35106" y="3019903"/>
            <a:ext cx="2438235" cy="3072863"/>
          </a:xfrm>
          <a:prstGeom prst="rect">
            <a:avLst/>
          </a:prstGeom>
        </p:spPr>
      </p:pic>
      <p:pic>
        <p:nvPicPr>
          <p:cNvPr id="17" name="Picture 16">
            <a:extLst>
              <a:ext uri="{FF2B5EF4-FFF2-40B4-BE49-F238E27FC236}">
                <a16:creationId xmlns:a16="http://schemas.microsoft.com/office/drawing/2014/main" id="{6E050431-E838-437C-B30C-D68D5AA407CC}"/>
              </a:ext>
            </a:extLst>
          </p:cNvPr>
          <p:cNvPicPr>
            <a:picLocks noChangeAspect="1"/>
          </p:cNvPicPr>
          <p:nvPr/>
        </p:nvPicPr>
        <p:blipFill rotWithShape="1">
          <a:blip r:embed="rId5">
            <a:extLst>
              <a:ext uri="{28A0092B-C50C-407E-A947-70E740481C1C}">
                <a14:useLocalDpi xmlns:a14="http://schemas.microsoft.com/office/drawing/2010/main" val="0"/>
              </a:ext>
            </a:extLst>
          </a:blip>
          <a:srcRect l="14690" r="15642"/>
          <a:stretch/>
        </p:blipFill>
        <p:spPr>
          <a:xfrm>
            <a:off x="5875616" y="3017291"/>
            <a:ext cx="2198548" cy="3017236"/>
          </a:xfrm>
          <a:prstGeom prst="rect">
            <a:avLst/>
          </a:prstGeom>
        </p:spPr>
      </p:pic>
      <p:pic>
        <p:nvPicPr>
          <p:cNvPr id="8" name="Picture 7" descr="A close up of a tree&#10;&#10;Description automatically generated">
            <a:extLst>
              <a:ext uri="{FF2B5EF4-FFF2-40B4-BE49-F238E27FC236}">
                <a16:creationId xmlns:a16="http://schemas.microsoft.com/office/drawing/2014/main" id="{A339193A-06D0-490D-9722-20C8AAE6B83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p:blipFill>
        <p:spPr>
          <a:xfrm rot="5400000">
            <a:off x="8364099" y="3506508"/>
            <a:ext cx="3017235" cy="20388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98374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3461A474-B14C-4439-970D-B0A1F6EAB52A}"/>
              </a:ext>
            </a:extLst>
          </p:cNvPr>
          <p:cNvSpPr>
            <a:spLocks noGrp="1" noChangeArrowheads="1"/>
          </p:cNvSpPr>
          <p:nvPr>
            <p:ph type="title"/>
          </p:nvPr>
        </p:nvSpPr>
        <p:spPr>
          <a:xfrm>
            <a:off x="831850" y="2568575"/>
            <a:ext cx="10515600" cy="2852738"/>
          </a:xfrm>
        </p:spPr>
        <p:txBody>
          <a:bodyPr/>
          <a:lstStyle/>
          <a:p>
            <a:pPr eaLnBrk="1" hangingPunct="1"/>
            <a:r>
              <a:rPr lang="en-ZA" altLang="en-US" dirty="0"/>
              <a:t>7.3   Infrastructure</a:t>
            </a:r>
            <a:endParaRPr lang="en-ZA" altLang="en-US" sz="2800" i="1" dirty="0"/>
          </a:p>
        </p:txBody>
      </p:sp>
      <p:sp>
        <p:nvSpPr>
          <p:cNvPr id="15363" name="TextBox 2">
            <a:extLst>
              <a:ext uri="{FF2B5EF4-FFF2-40B4-BE49-F238E27FC236}">
                <a16:creationId xmlns:a16="http://schemas.microsoft.com/office/drawing/2014/main" id="{3544D38F-58DB-4BBE-86D6-AB818B2C5E8F}"/>
              </a:ext>
            </a:extLst>
          </p:cNvPr>
          <p:cNvSpPr txBox="1">
            <a:spLocks noChangeArrowheads="1"/>
          </p:cNvSpPr>
          <p:nvPr/>
        </p:nvSpPr>
        <p:spPr bwMode="auto">
          <a:xfrm>
            <a:off x="836613" y="5621338"/>
            <a:ext cx="6853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ZA" altLang="en-US" sz="2000" i="1" dirty="0"/>
              <a:t>Presented by Andrew McNulty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652AC92C-4E3E-4187-8007-7E1E4750AFE1}"/>
              </a:ext>
            </a:extLst>
          </p:cNvPr>
          <p:cNvSpPr>
            <a:spLocks noGrp="1" noChangeArrowheads="1"/>
          </p:cNvSpPr>
          <p:nvPr>
            <p:ph type="title"/>
          </p:nvPr>
        </p:nvSpPr>
        <p:spPr>
          <a:xfrm>
            <a:off x="579438" y="471488"/>
            <a:ext cx="10515600" cy="830262"/>
          </a:xfrm>
        </p:spPr>
        <p:txBody>
          <a:bodyPr/>
          <a:lstStyle/>
          <a:p>
            <a:pPr eaLnBrk="1" hangingPunct="1"/>
            <a:r>
              <a:rPr lang="en-ZA" altLang="en-US" dirty="0"/>
              <a:t>7.3a   Background</a:t>
            </a:r>
            <a:endParaRPr lang="en-ZA" altLang="en-US" sz="2200" dirty="0"/>
          </a:p>
        </p:txBody>
      </p:sp>
      <p:sp>
        <p:nvSpPr>
          <p:cNvPr id="19459" name="Text Placeholder 2">
            <a:extLst>
              <a:ext uri="{FF2B5EF4-FFF2-40B4-BE49-F238E27FC236}">
                <a16:creationId xmlns:a16="http://schemas.microsoft.com/office/drawing/2014/main" id="{D8D6C207-E991-4202-80B0-18F25751D438}"/>
              </a:ext>
            </a:extLst>
          </p:cNvPr>
          <p:cNvSpPr>
            <a:spLocks noGrp="1" noChangeArrowheads="1"/>
          </p:cNvSpPr>
          <p:nvPr>
            <p:ph type="body" sz="quarter" idx="10"/>
          </p:nvPr>
        </p:nvSpPr>
        <p:spPr>
          <a:xfrm>
            <a:off x="6692349" y="1708734"/>
            <a:ext cx="5254625" cy="4614862"/>
          </a:xfrm>
        </p:spPr>
        <p:txBody>
          <a:bodyPr>
            <a:normAutofit fontScale="92500" lnSpcReduction="10000"/>
          </a:bodyPr>
          <a:lstStyle/>
          <a:p>
            <a:pPr marL="512763" indent="-512763" eaLnBrk="1" hangingPunct="1">
              <a:lnSpc>
                <a:spcPct val="150000"/>
              </a:lnSpc>
              <a:spcBef>
                <a:spcPct val="0"/>
              </a:spcBef>
              <a:spcAft>
                <a:spcPts val="0"/>
              </a:spcAft>
              <a:buClr>
                <a:schemeClr val="accent1"/>
              </a:buClr>
              <a:buSzPct val="90000"/>
              <a:buFont typeface="Wingdings" panose="05000000000000000000" pitchFamily="2" charset="2"/>
              <a:buChar char="§"/>
              <a:defRPr/>
            </a:pPr>
            <a:r>
              <a:rPr lang="en-ZA" altLang="en-US" dirty="0"/>
              <a:t>Previously, no mandate / budget for Infrastructure in 5-year plan. Small budget 2024/25 onwards </a:t>
            </a:r>
          </a:p>
          <a:p>
            <a:pPr marL="512763" indent="-512763" eaLnBrk="1" hangingPunct="1">
              <a:lnSpc>
                <a:spcPct val="150000"/>
              </a:lnSpc>
              <a:spcBef>
                <a:spcPct val="0"/>
              </a:spcBef>
              <a:spcAft>
                <a:spcPts val="0"/>
              </a:spcAft>
              <a:buClr>
                <a:schemeClr val="accent1"/>
              </a:buClr>
              <a:buSzPct val="90000"/>
              <a:buFont typeface="Wingdings" panose="05000000000000000000" pitchFamily="2" charset="2"/>
              <a:buChar char="§"/>
              <a:defRPr/>
            </a:pPr>
            <a:r>
              <a:rPr lang="en-ZA" altLang="en-US" dirty="0"/>
              <a:t>Rely on CoCT services, responsiveness, etc.</a:t>
            </a:r>
          </a:p>
          <a:p>
            <a:pPr marL="512763" indent="-512763" eaLnBrk="1" hangingPunct="1">
              <a:lnSpc>
                <a:spcPct val="150000"/>
              </a:lnSpc>
              <a:spcBef>
                <a:spcPct val="0"/>
              </a:spcBef>
              <a:spcAft>
                <a:spcPts val="0"/>
              </a:spcAft>
              <a:buClr>
                <a:schemeClr val="accent1"/>
              </a:buClr>
              <a:buSzPct val="90000"/>
              <a:buFont typeface="Wingdings" panose="05000000000000000000" pitchFamily="2" charset="2"/>
              <a:buChar char="§"/>
              <a:defRPr/>
            </a:pPr>
            <a:r>
              <a:rPr lang="en-ZA" altLang="en-US" dirty="0"/>
              <a:t>Four (Five) Infrastructural Areas:</a:t>
            </a:r>
          </a:p>
          <a:p>
            <a:pPr marL="0" indent="0" eaLnBrk="1" hangingPunct="1">
              <a:lnSpc>
                <a:spcPct val="150000"/>
              </a:lnSpc>
              <a:spcBef>
                <a:spcPct val="0"/>
              </a:spcBef>
              <a:spcAft>
                <a:spcPts val="0"/>
              </a:spcAft>
              <a:buClr>
                <a:schemeClr val="accent1"/>
              </a:buClr>
              <a:buSzPct val="90000"/>
              <a:buFont typeface="Arial" panose="020B0604020202020204" pitchFamily="34" charset="0"/>
              <a:buNone/>
              <a:defRPr/>
            </a:pPr>
            <a:endParaRPr lang="en-ZA" altLang="en-US" sz="1000" dirty="0"/>
          </a:p>
          <a:p>
            <a:pPr marL="536575" lvl="1" indent="0" eaLnBrk="1" hangingPunct="1">
              <a:lnSpc>
                <a:spcPct val="150000"/>
              </a:lnSpc>
              <a:spcBef>
                <a:spcPct val="0"/>
              </a:spcBef>
              <a:spcAft>
                <a:spcPts val="0"/>
              </a:spcAft>
              <a:buClr>
                <a:schemeClr val="accent1"/>
              </a:buClr>
              <a:buSzPct val="90000"/>
              <a:buFont typeface="Arial" panose="020B0604020202020204" pitchFamily="34" charset="0"/>
              <a:buNone/>
              <a:defRPr/>
            </a:pPr>
            <a:r>
              <a:rPr lang="en-ZA" altLang="en-US" sz="2000" dirty="0"/>
              <a:t>1. Road Maintenance &amp; Signage</a:t>
            </a:r>
            <a:endParaRPr lang="en-ZA" altLang="en-US" dirty="0"/>
          </a:p>
          <a:p>
            <a:pPr marL="536575" lvl="1" indent="0" eaLnBrk="1" hangingPunct="1">
              <a:lnSpc>
                <a:spcPct val="150000"/>
              </a:lnSpc>
              <a:spcBef>
                <a:spcPct val="0"/>
              </a:spcBef>
              <a:spcAft>
                <a:spcPts val="0"/>
              </a:spcAft>
              <a:buClr>
                <a:schemeClr val="accent1"/>
              </a:buClr>
              <a:buSzPct val="90000"/>
              <a:buFont typeface="Arial" panose="020B0604020202020204" pitchFamily="34" charset="0"/>
              <a:buNone/>
              <a:defRPr/>
            </a:pPr>
            <a:r>
              <a:rPr lang="en-ZA" altLang="en-US" sz="2000" dirty="0"/>
              <a:t>2. Electricity</a:t>
            </a:r>
          </a:p>
          <a:p>
            <a:pPr marL="536575" lvl="1" indent="0" eaLnBrk="1" hangingPunct="1">
              <a:lnSpc>
                <a:spcPct val="150000"/>
              </a:lnSpc>
              <a:spcBef>
                <a:spcPct val="0"/>
              </a:spcBef>
              <a:spcAft>
                <a:spcPts val="0"/>
              </a:spcAft>
              <a:buClr>
                <a:schemeClr val="accent1"/>
              </a:buClr>
              <a:buSzPct val="90000"/>
              <a:buFont typeface="Arial" panose="020B0604020202020204" pitchFamily="34" charset="0"/>
              <a:buNone/>
              <a:defRPr/>
            </a:pPr>
            <a:r>
              <a:rPr lang="en-ZA" altLang="en-US" sz="2000" dirty="0"/>
              <a:t>3. Sewerage</a:t>
            </a:r>
          </a:p>
          <a:p>
            <a:pPr marL="536575" lvl="1" indent="0" eaLnBrk="1" hangingPunct="1">
              <a:lnSpc>
                <a:spcPct val="150000"/>
              </a:lnSpc>
              <a:spcBef>
                <a:spcPct val="0"/>
              </a:spcBef>
              <a:spcAft>
                <a:spcPts val="0"/>
              </a:spcAft>
              <a:buClr>
                <a:schemeClr val="accent1"/>
              </a:buClr>
              <a:buSzPct val="90000"/>
              <a:buFont typeface="Arial" panose="020B0604020202020204" pitchFamily="34" charset="0"/>
              <a:buNone/>
              <a:defRPr/>
            </a:pPr>
            <a:r>
              <a:rPr lang="en-ZA" altLang="en-US" sz="2000" dirty="0"/>
              <a:t>4. Water</a:t>
            </a:r>
          </a:p>
          <a:p>
            <a:pPr marL="536575" lvl="1" indent="0" eaLnBrk="1" hangingPunct="1">
              <a:lnSpc>
                <a:spcPct val="150000"/>
              </a:lnSpc>
              <a:spcBef>
                <a:spcPct val="0"/>
              </a:spcBef>
              <a:spcAft>
                <a:spcPts val="0"/>
              </a:spcAft>
              <a:buClr>
                <a:schemeClr val="accent1"/>
              </a:buClr>
              <a:buSzPct val="90000"/>
              <a:buFont typeface="Arial" panose="020B0604020202020204" pitchFamily="34" charset="0"/>
              <a:buNone/>
              <a:defRPr/>
            </a:pPr>
            <a:r>
              <a:rPr lang="en-ZA" altLang="en-US" sz="2000" dirty="0"/>
              <a:t>(5. Parking &amp; Traffic Congestion) </a:t>
            </a:r>
          </a:p>
        </p:txBody>
      </p:sp>
      <p:grpSp>
        <p:nvGrpSpPr>
          <p:cNvPr id="15" name="Group 14">
            <a:extLst>
              <a:ext uri="{FF2B5EF4-FFF2-40B4-BE49-F238E27FC236}">
                <a16:creationId xmlns:a16="http://schemas.microsoft.com/office/drawing/2014/main" id="{823B4B40-7CAF-895C-A640-9C5355CA2B02}"/>
              </a:ext>
            </a:extLst>
          </p:cNvPr>
          <p:cNvGrpSpPr/>
          <p:nvPr/>
        </p:nvGrpSpPr>
        <p:grpSpPr>
          <a:xfrm>
            <a:off x="407504" y="1536488"/>
            <a:ext cx="6132113" cy="4914007"/>
            <a:chOff x="5933798" y="1391751"/>
            <a:chExt cx="5771198" cy="4382883"/>
          </a:xfrm>
        </p:grpSpPr>
        <p:pic>
          <p:nvPicPr>
            <p:cNvPr id="14" name="Picture 13">
              <a:extLst>
                <a:ext uri="{FF2B5EF4-FFF2-40B4-BE49-F238E27FC236}">
                  <a16:creationId xmlns:a16="http://schemas.microsoft.com/office/drawing/2014/main" id="{DE576EF8-0FB7-090E-3C89-369A145F902D}"/>
                </a:ext>
              </a:extLst>
            </p:cNvPr>
            <p:cNvPicPr>
              <a:picLocks noChangeAspect="1"/>
            </p:cNvPicPr>
            <p:nvPr/>
          </p:nvPicPr>
          <p:blipFill>
            <a:blip r:embed="rId2"/>
            <a:srcRect l="10887" r="2450" b="3818"/>
            <a:stretch/>
          </p:blipFill>
          <p:spPr>
            <a:xfrm>
              <a:off x="5933798" y="1391751"/>
              <a:ext cx="5771198" cy="4382883"/>
            </a:xfrm>
            <a:prstGeom prst="rect">
              <a:avLst/>
            </a:prstGeom>
          </p:spPr>
        </p:pic>
        <p:sp>
          <p:nvSpPr>
            <p:cNvPr id="11" name="TextBox 10">
              <a:extLst>
                <a:ext uri="{FF2B5EF4-FFF2-40B4-BE49-F238E27FC236}">
                  <a16:creationId xmlns:a16="http://schemas.microsoft.com/office/drawing/2014/main" id="{16C933AE-C119-F3F8-15AB-45E9B13DA42E}"/>
                </a:ext>
              </a:extLst>
            </p:cNvPr>
            <p:cNvSpPr txBox="1"/>
            <p:nvPr/>
          </p:nvSpPr>
          <p:spPr>
            <a:xfrm>
              <a:off x="7750940" y="5241876"/>
              <a:ext cx="2136913" cy="253916"/>
            </a:xfrm>
            <a:prstGeom prst="rect">
              <a:avLst/>
            </a:prstGeom>
            <a:noFill/>
          </p:spPr>
          <p:txBody>
            <a:bodyPr wrap="square" rtlCol="0">
              <a:spAutoFit/>
            </a:bodyPr>
            <a:lstStyle/>
            <a:p>
              <a:r>
                <a:rPr lang="en-ZA" sz="1050" i="1" dirty="0">
                  <a:solidFill>
                    <a:schemeClr val="bg2">
                      <a:lumMod val="50000"/>
                    </a:schemeClr>
                  </a:solidFill>
                  <a:latin typeface="Arial" panose="020B0604020202020204" pitchFamily="34" charset="0"/>
                  <a:cs typeface="Arial" panose="020B0604020202020204" pitchFamily="34" charset="0"/>
                </a:rPr>
                <a:t>*excludes Bad Debt provisions</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5F218DB2-DEA2-4E18-A2D7-0C72CBC48C8F}"/>
              </a:ext>
            </a:extLst>
          </p:cNvPr>
          <p:cNvSpPr>
            <a:spLocks noGrp="1" noChangeArrowheads="1"/>
          </p:cNvSpPr>
          <p:nvPr>
            <p:ph type="title"/>
          </p:nvPr>
        </p:nvSpPr>
        <p:spPr>
          <a:xfrm>
            <a:off x="579438" y="471488"/>
            <a:ext cx="10515600" cy="830262"/>
          </a:xfrm>
        </p:spPr>
        <p:txBody>
          <a:bodyPr/>
          <a:lstStyle/>
          <a:p>
            <a:pPr eaLnBrk="1" hangingPunct="1"/>
            <a:r>
              <a:rPr lang="en-ZA" altLang="en-US" dirty="0"/>
              <a:t>7.3b   Road Maintenance &amp; Signage</a:t>
            </a:r>
            <a:endParaRPr lang="en-ZA" altLang="en-US" sz="2200" dirty="0"/>
          </a:p>
        </p:txBody>
      </p:sp>
      <p:sp>
        <p:nvSpPr>
          <p:cNvPr id="3" name="Text Placeholder 2">
            <a:extLst>
              <a:ext uri="{FF2B5EF4-FFF2-40B4-BE49-F238E27FC236}">
                <a16:creationId xmlns:a16="http://schemas.microsoft.com/office/drawing/2014/main" id="{D66A4862-F124-487B-9DDE-B92E8F7BFAB6}"/>
              </a:ext>
            </a:extLst>
          </p:cNvPr>
          <p:cNvSpPr>
            <a:spLocks noGrp="1"/>
          </p:cNvSpPr>
          <p:nvPr>
            <p:ph type="body" sz="quarter" idx="10"/>
          </p:nvPr>
        </p:nvSpPr>
        <p:spPr>
          <a:xfrm>
            <a:off x="609600" y="1640576"/>
            <a:ext cx="7123113" cy="4914900"/>
          </a:xfrm>
        </p:spPr>
        <p:txBody>
          <a:bodyPr rtlCol="0">
            <a:normAutofit fontScale="55000" lnSpcReduction="20000"/>
          </a:bodyPr>
          <a:lstStyle/>
          <a:p>
            <a:pPr marL="0" indent="0" defTabSz="914377" eaLnBrk="1" fontAlgn="auto" hangingPunct="1">
              <a:lnSpc>
                <a:spcPct val="170000"/>
              </a:lnSpc>
              <a:spcBef>
                <a:spcPts val="0"/>
              </a:spcBef>
              <a:spcAft>
                <a:spcPts val="0"/>
              </a:spcAft>
              <a:buClr>
                <a:schemeClr val="accent1"/>
              </a:buClr>
              <a:buSzPct val="90000"/>
              <a:buFont typeface="Arial" panose="020B0604020202020204" pitchFamily="34" charset="0"/>
              <a:buNone/>
              <a:defRPr/>
            </a:pPr>
            <a:r>
              <a:rPr lang="en-ZA" sz="4600" b="1" dirty="0">
                <a:solidFill>
                  <a:schemeClr val="accent5">
                    <a:lumMod val="75000"/>
                  </a:schemeClr>
                </a:solidFill>
              </a:rPr>
              <a:t>Road Maintenance &amp; Signage</a:t>
            </a:r>
          </a:p>
          <a:p>
            <a:pPr defTabSz="914377" eaLnBrk="1" fontAlgn="auto" hangingPunct="1">
              <a:lnSpc>
                <a:spcPct val="170000"/>
              </a:lnSpc>
              <a:spcBef>
                <a:spcPts val="0"/>
              </a:spcBef>
              <a:spcAft>
                <a:spcPts val="0"/>
              </a:spcAft>
              <a:buClr>
                <a:schemeClr val="accent1"/>
              </a:buClr>
              <a:buSzPct val="112000"/>
              <a:buBlip>
                <a:blip r:embed="rId2"/>
              </a:buBlip>
              <a:defRPr/>
            </a:pPr>
            <a:r>
              <a:rPr lang="en-ZA" sz="3800" dirty="0"/>
              <a:t>Built up relationships &amp; contacts with the CoCT</a:t>
            </a:r>
          </a:p>
          <a:p>
            <a:pPr defTabSz="914377" eaLnBrk="1" fontAlgn="auto" hangingPunct="1">
              <a:lnSpc>
                <a:spcPct val="170000"/>
              </a:lnSpc>
              <a:spcBef>
                <a:spcPts val="0"/>
              </a:spcBef>
              <a:spcAft>
                <a:spcPts val="0"/>
              </a:spcAft>
              <a:buClr>
                <a:schemeClr val="accent1"/>
              </a:buClr>
              <a:buSzPct val="112000"/>
              <a:buBlip>
                <a:blip r:embed="rId2"/>
              </a:buBlip>
              <a:defRPr/>
            </a:pPr>
            <a:endParaRPr lang="en-ZA" sz="800" dirty="0"/>
          </a:p>
          <a:p>
            <a:pPr defTabSz="914377" eaLnBrk="1" fontAlgn="auto" hangingPunct="1">
              <a:lnSpc>
                <a:spcPct val="170000"/>
              </a:lnSpc>
              <a:spcBef>
                <a:spcPts val="0"/>
              </a:spcBef>
              <a:spcAft>
                <a:spcPts val="0"/>
              </a:spcAft>
              <a:buClr>
                <a:schemeClr val="accent1"/>
              </a:buClr>
              <a:buSzPct val="112000"/>
              <a:buBlip>
                <a:blip r:embed="rId2"/>
              </a:buBlip>
              <a:defRPr/>
            </a:pPr>
            <a:r>
              <a:rPr lang="en-ZA" sz="3800" dirty="0"/>
              <a:t>Thirty (notified) items addressed over 58 months (two large projects) </a:t>
            </a:r>
          </a:p>
          <a:p>
            <a:pPr lvl="1" defTabSz="914377" eaLnBrk="1" fontAlgn="auto" hangingPunct="1">
              <a:lnSpc>
                <a:spcPct val="170000"/>
              </a:lnSpc>
              <a:spcBef>
                <a:spcPts val="0"/>
              </a:spcBef>
              <a:spcAft>
                <a:spcPts val="0"/>
              </a:spcAft>
              <a:buClr>
                <a:schemeClr val="accent1"/>
              </a:buClr>
              <a:buSzPct val="90000"/>
              <a:buFont typeface="Calibri" panose="020F0502020204030204" pitchFamily="34" charset="0"/>
              <a:buChar char="―"/>
              <a:defRPr/>
            </a:pPr>
            <a:r>
              <a:rPr lang="en-ZA" sz="3400" dirty="0"/>
              <a:t>Potholes, painted road lines, unblocking storm water channels, new signs</a:t>
            </a:r>
          </a:p>
          <a:p>
            <a:pPr lvl="1" defTabSz="914377" eaLnBrk="1" fontAlgn="auto" hangingPunct="1">
              <a:lnSpc>
                <a:spcPct val="170000"/>
              </a:lnSpc>
              <a:spcBef>
                <a:spcPts val="0"/>
              </a:spcBef>
              <a:spcAft>
                <a:spcPts val="0"/>
              </a:spcAft>
              <a:buClr>
                <a:schemeClr val="accent1"/>
              </a:buClr>
              <a:buSzPct val="90000"/>
              <a:buFont typeface="Calibri" panose="020F0502020204030204" pitchFamily="34" charset="0"/>
              <a:buChar char="―"/>
              <a:defRPr/>
            </a:pPr>
            <a:r>
              <a:rPr lang="en-ZA" sz="3400" dirty="0"/>
              <a:t>Response time has been good except during hard lockdown</a:t>
            </a:r>
          </a:p>
          <a:p>
            <a:pPr lvl="1" defTabSz="914377" eaLnBrk="1" fontAlgn="auto" hangingPunct="1">
              <a:lnSpc>
                <a:spcPct val="170000"/>
              </a:lnSpc>
              <a:spcBef>
                <a:spcPts val="0"/>
              </a:spcBef>
              <a:spcAft>
                <a:spcPts val="0"/>
              </a:spcAft>
              <a:buClr>
                <a:schemeClr val="accent1"/>
              </a:buClr>
              <a:buSzPct val="90000"/>
              <a:buFont typeface="Calibri" panose="020F0502020204030204" pitchFamily="34" charset="0"/>
              <a:buChar char="―"/>
              <a:defRPr/>
            </a:pPr>
            <a:r>
              <a:rPr lang="en-ZA" sz="3400" dirty="0"/>
              <a:t>Slower response during 2024 coinciding with large and increasing numbers of building projects in Llandudno</a:t>
            </a:r>
          </a:p>
          <a:p>
            <a:pPr lvl="1" defTabSz="914377" eaLnBrk="1" fontAlgn="auto" hangingPunct="1">
              <a:lnSpc>
                <a:spcPct val="170000"/>
              </a:lnSpc>
              <a:spcBef>
                <a:spcPts val="0"/>
              </a:spcBef>
              <a:spcAft>
                <a:spcPts val="0"/>
              </a:spcAft>
              <a:buClr>
                <a:schemeClr val="accent1"/>
              </a:buClr>
              <a:buSzPct val="90000"/>
              <a:buFont typeface="Calibri" panose="020F0502020204030204" pitchFamily="34" charset="0"/>
              <a:buChar char="―"/>
              <a:defRPr/>
            </a:pPr>
            <a:endParaRPr lang="en-ZA" sz="3400" dirty="0"/>
          </a:p>
          <a:p>
            <a:pPr marL="0" indent="0" defTabSz="914377" eaLnBrk="1" fontAlgn="auto" hangingPunct="1">
              <a:lnSpc>
                <a:spcPct val="170000"/>
              </a:lnSpc>
              <a:spcBef>
                <a:spcPts val="0"/>
              </a:spcBef>
              <a:spcAft>
                <a:spcPts val="0"/>
              </a:spcAft>
              <a:buClr>
                <a:schemeClr val="accent1"/>
              </a:buClr>
              <a:buSzPct val="90000"/>
              <a:buFont typeface="Arial" panose="020B0604020202020204" pitchFamily="34" charset="0"/>
              <a:buNone/>
              <a:defRPr/>
            </a:pPr>
            <a:endParaRPr lang="en-ZA" sz="1300" dirty="0">
              <a:solidFill>
                <a:schemeClr val="accent5">
                  <a:lumMod val="75000"/>
                </a:schemeClr>
              </a:solidFill>
            </a:endParaRPr>
          </a:p>
          <a:p>
            <a:pPr marL="0" indent="0" defTabSz="914377" eaLnBrk="1" fontAlgn="auto" hangingPunct="1">
              <a:lnSpc>
                <a:spcPct val="170000"/>
              </a:lnSpc>
              <a:spcBef>
                <a:spcPts val="0"/>
              </a:spcBef>
              <a:spcAft>
                <a:spcPts val="0"/>
              </a:spcAft>
              <a:buClr>
                <a:schemeClr val="accent1"/>
              </a:buClr>
              <a:buSzPct val="90000"/>
              <a:buFont typeface="Arial" panose="020B0604020202020204" pitchFamily="34" charset="0"/>
              <a:buNone/>
              <a:defRPr/>
            </a:pPr>
            <a:endParaRPr lang="en-ZA" sz="2600" dirty="0"/>
          </a:p>
          <a:p>
            <a:pPr lvl="1" defTabSz="914377" eaLnBrk="1" fontAlgn="auto" hangingPunct="1">
              <a:lnSpc>
                <a:spcPct val="170000"/>
              </a:lnSpc>
              <a:spcBef>
                <a:spcPts val="0"/>
              </a:spcBef>
              <a:spcAft>
                <a:spcPts val="0"/>
              </a:spcAft>
              <a:buClr>
                <a:schemeClr val="accent1"/>
              </a:buClr>
              <a:buSzPct val="90000"/>
              <a:buFont typeface="Wingdings" panose="05000000000000000000" pitchFamily="2" charset="2"/>
              <a:buChar char="§"/>
              <a:defRPr/>
            </a:pPr>
            <a:endParaRPr lang="en-ZA" dirty="0"/>
          </a:p>
        </p:txBody>
      </p:sp>
      <p:pic>
        <p:nvPicPr>
          <p:cNvPr id="17413" name="Picture 7" descr="Road Signs | Requirements | Traffic | Regulatory | Brandon Industries |  Brandon Industries">
            <a:extLst>
              <a:ext uri="{FF2B5EF4-FFF2-40B4-BE49-F238E27FC236}">
                <a16:creationId xmlns:a16="http://schemas.microsoft.com/office/drawing/2014/main" id="{50F7FCC6-6D8C-4CDB-B32C-F6AD304AF4C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05725" y="1800225"/>
            <a:ext cx="3986213"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0ABED63C-973B-4720-AD86-2ED062899EFB}"/>
              </a:ext>
            </a:extLst>
          </p:cNvPr>
          <p:cNvSpPr>
            <a:spLocks noGrp="1" noChangeArrowheads="1"/>
          </p:cNvSpPr>
          <p:nvPr>
            <p:ph type="title"/>
          </p:nvPr>
        </p:nvSpPr>
        <p:spPr>
          <a:xfrm>
            <a:off x="579438" y="471488"/>
            <a:ext cx="10515600" cy="830262"/>
          </a:xfrm>
        </p:spPr>
        <p:txBody>
          <a:bodyPr/>
          <a:lstStyle/>
          <a:p>
            <a:pPr eaLnBrk="1" hangingPunct="1"/>
            <a:r>
              <a:rPr lang="en-ZA" altLang="en-US" dirty="0"/>
              <a:t>7.3c   Electricity</a:t>
            </a:r>
            <a:endParaRPr lang="en-ZA" altLang="en-US" sz="2200" dirty="0"/>
          </a:p>
        </p:txBody>
      </p:sp>
      <p:sp>
        <p:nvSpPr>
          <p:cNvPr id="18435" name="Text Placeholder 2">
            <a:extLst>
              <a:ext uri="{FF2B5EF4-FFF2-40B4-BE49-F238E27FC236}">
                <a16:creationId xmlns:a16="http://schemas.microsoft.com/office/drawing/2014/main" id="{EE530003-C83B-43AC-87FE-95E0C62D2502}"/>
              </a:ext>
            </a:extLst>
          </p:cNvPr>
          <p:cNvSpPr>
            <a:spLocks noGrp="1" noChangeArrowheads="1"/>
          </p:cNvSpPr>
          <p:nvPr>
            <p:ph type="body" sz="quarter" idx="10"/>
          </p:nvPr>
        </p:nvSpPr>
        <p:spPr>
          <a:xfrm>
            <a:off x="609600" y="1862138"/>
            <a:ext cx="7448550" cy="4614862"/>
          </a:xfrm>
          <a:noFill/>
        </p:spPr>
        <p:txBody>
          <a:bodyPr>
            <a:normAutofit/>
          </a:bodyPr>
          <a:lstStyle/>
          <a:p>
            <a:pPr eaLnBrk="1" hangingPunct="1">
              <a:lnSpc>
                <a:spcPct val="150000"/>
              </a:lnSpc>
              <a:spcBef>
                <a:spcPts val="1200"/>
              </a:spcBef>
              <a:spcAft>
                <a:spcPts val="1200"/>
              </a:spcAft>
              <a:buClr>
                <a:schemeClr val="accent1"/>
              </a:buClr>
              <a:buSzPct val="114000"/>
              <a:buBlip>
                <a:blip r:embed="rId2"/>
              </a:buBlip>
              <a:defRPr/>
            </a:pPr>
            <a:r>
              <a:rPr lang="en-ZA" altLang="en-US" sz="2400" dirty="0"/>
              <a:t>Ignoring load shedding, much less power failure problems during 2024 compared to 2022 and 2021</a:t>
            </a:r>
          </a:p>
          <a:p>
            <a:pPr eaLnBrk="1" hangingPunct="1">
              <a:lnSpc>
                <a:spcPct val="150000"/>
              </a:lnSpc>
              <a:spcBef>
                <a:spcPts val="1200"/>
              </a:spcBef>
              <a:spcAft>
                <a:spcPts val="1200"/>
              </a:spcAft>
              <a:buClr>
                <a:schemeClr val="accent1"/>
              </a:buClr>
              <a:buSzPct val="114000"/>
              <a:buBlip>
                <a:blip r:embed="rId2"/>
              </a:buBlip>
              <a:defRPr/>
            </a:pPr>
            <a:r>
              <a:rPr lang="en-ZA" altLang="en-US" sz="2400" dirty="0"/>
              <a:t>Gulley Road Substation and Steens Way –  hotspots</a:t>
            </a:r>
          </a:p>
          <a:p>
            <a:pPr eaLnBrk="1" hangingPunct="1">
              <a:lnSpc>
                <a:spcPct val="150000"/>
              </a:lnSpc>
              <a:spcBef>
                <a:spcPts val="1200"/>
              </a:spcBef>
              <a:spcAft>
                <a:spcPts val="1200"/>
              </a:spcAft>
              <a:buClr>
                <a:schemeClr val="accent1"/>
              </a:buClr>
              <a:buSzPct val="114000"/>
              <a:buBlip>
                <a:blip r:embed="rId2"/>
              </a:buBlip>
              <a:defRPr/>
            </a:pPr>
            <a:r>
              <a:rPr lang="en-ZA" altLang="en-US" sz="2400" dirty="0"/>
              <a:t>Addressed by </a:t>
            </a:r>
            <a:r>
              <a:rPr lang="en-ZA" altLang="en-US" sz="2400" dirty="0" err="1"/>
              <a:t>CoCT</a:t>
            </a:r>
            <a:r>
              <a:rPr lang="en-ZA" altLang="en-US" sz="2400" dirty="0"/>
              <a:t> as a project (priority)</a:t>
            </a:r>
          </a:p>
          <a:p>
            <a:pPr eaLnBrk="1" hangingPunct="1">
              <a:lnSpc>
                <a:spcPct val="150000"/>
              </a:lnSpc>
              <a:spcBef>
                <a:spcPts val="1200"/>
              </a:spcBef>
              <a:spcAft>
                <a:spcPts val="1200"/>
              </a:spcAft>
              <a:buClr>
                <a:schemeClr val="accent1"/>
              </a:buClr>
              <a:buSzPct val="114000"/>
              <a:buBlip>
                <a:blip r:embed="rId2"/>
              </a:buBlip>
              <a:defRPr/>
            </a:pPr>
            <a:r>
              <a:rPr lang="en-ZA" altLang="en-US" sz="2400" dirty="0"/>
              <a:t>In general, responsiveness from CoCT is good</a:t>
            </a:r>
          </a:p>
          <a:p>
            <a:pPr marL="512763" indent="-512763" eaLnBrk="1" hangingPunct="1">
              <a:lnSpc>
                <a:spcPct val="150000"/>
              </a:lnSpc>
              <a:spcBef>
                <a:spcPts val="1200"/>
              </a:spcBef>
              <a:spcAft>
                <a:spcPts val="1200"/>
              </a:spcAft>
              <a:buClr>
                <a:schemeClr val="accent1"/>
              </a:buClr>
              <a:buSzPct val="90000"/>
              <a:buFont typeface="Wingdings" panose="05000000000000000000" pitchFamily="2" charset="2"/>
              <a:buChar char="§"/>
              <a:defRPr/>
            </a:pPr>
            <a:endParaRPr lang="en-ZA" altLang="en-US" sz="2400" dirty="0"/>
          </a:p>
          <a:p>
            <a:pPr marL="512763" indent="-512763" eaLnBrk="1" hangingPunct="1">
              <a:lnSpc>
                <a:spcPct val="150000"/>
              </a:lnSpc>
              <a:spcBef>
                <a:spcPts val="1200"/>
              </a:spcBef>
              <a:spcAft>
                <a:spcPts val="1200"/>
              </a:spcAft>
              <a:buClr>
                <a:schemeClr val="accent1"/>
              </a:buClr>
              <a:buSzPct val="90000"/>
              <a:buFont typeface="Wingdings" panose="05000000000000000000" pitchFamily="2" charset="2"/>
              <a:buChar char="§"/>
              <a:defRPr/>
            </a:pPr>
            <a:endParaRPr lang="en-ZA" altLang="en-US" sz="2400" dirty="0"/>
          </a:p>
          <a:p>
            <a:pPr marL="801688" lvl="1" indent="-266700" eaLnBrk="1" hangingPunct="1">
              <a:lnSpc>
                <a:spcPct val="150000"/>
              </a:lnSpc>
              <a:spcBef>
                <a:spcPts val="1200"/>
              </a:spcBef>
              <a:spcAft>
                <a:spcPts val="1200"/>
              </a:spcAft>
              <a:buClr>
                <a:schemeClr val="accent1"/>
              </a:buClr>
              <a:buSzPct val="90000"/>
              <a:buFont typeface="Wingdings" panose="05000000000000000000" pitchFamily="2" charset="2"/>
              <a:buChar char="§"/>
              <a:defRPr/>
            </a:pPr>
            <a:endParaRPr lang="en-ZA" altLang="en-US" sz="2400" dirty="0"/>
          </a:p>
        </p:txBody>
      </p:sp>
      <p:pic>
        <p:nvPicPr>
          <p:cNvPr id="18437" name="Picture 7" descr="Electrical Safety [Questions &amp;amp; Answers] | Creative Safety Supply">
            <a:extLst>
              <a:ext uri="{FF2B5EF4-FFF2-40B4-BE49-F238E27FC236}">
                <a16:creationId xmlns:a16="http://schemas.microsoft.com/office/drawing/2014/main" id="{EECBF2C5-4B50-4CDF-8600-1D40E75C414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769" r="4724" b="14745"/>
          <a:stretch>
            <a:fillRect/>
          </a:stretch>
        </p:blipFill>
        <p:spPr bwMode="auto">
          <a:xfrm>
            <a:off x="7385695" y="2843212"/>
            <a:ext cx="4224337"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21C9DF4-3DA4-76CF-57D4-7DC26DC2CD59}"/>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538180" y="2710413"/>
            <a:ext cx="3936575" cy="31834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B774E-CCE4-495E-B7AB-C5ABFFD94D53}"/>
              </a:ext>
            </a:extLst>
          </p:cNvPr>
          <p:cNvSpPr>
            <a:spLocks noGrp="1"/>
          </p:cNvSpPr>
          <p:nvPr>
            <p:ph type="title"/>
          </p:nvPr>
        </p:nvSpPr>
        <p:spPr>
          <a:xfrm>
            <a:off x="579600" y="471600"/>
            <a:ext cx="10890467" cy="831274"/>
          </a:xfrm>
        </p:spPr>
        <p:txBody>
          <a:bodyPr>
            <a:normAutofit/>
          </a:bodyPr>
          <a:lstStyle/>
          <a:p>
            <a:r>
              <a:rPr lang="en-ZA" dirty="0"/>
              <a:t>2.   Welcome &amp; Apologies</a:t>
            </a:r>
          </a:p>
        </p:txBody>
      </p:sp>
      <p:sp>
        <p:nvSpPr>
          <p:cNvPr id="3" name="Text Placeholder 2">
            <a:extLst>
              <a:ext uri="{FF2B5EF4-FFF2-40B4-BE49-F238E27FC236}">
                <a16:creationId xmlns:a16="http://schemas.microsoft.com/office/drawing/2014/main" id="{04975CB6-BC1A-4CE3-B4AE-79651FB42515}"/>
              </a:ext>
            </a:extLst>
          </p:cNvPr>
          <p:cNvSpPr>
            <a:spLocks noGrp="1"/>
          </p:cNvSpPr>
          <p:nvPr>
            <p:ph type="body" sz="quarter" idx="10"/>
          </p:nvPr>
        </p:nvSpPr>
        <p:spPr>
          <a:xfrm>
            <a:off x="579599" y="1398640"/>
            <a:ext cx="10890467" cy="5220822"/>
          </a:xfrm>
        </p:spPr>
        <p:txBody>
          <a:bodyPr>
            <a:normAutofit/>
          </a:bodyPr>
          <a:lstStyle/>
          <a:p>
            <a:pPr>
              <a:lnSpc>
                <a:spcPct val="150000"/>
              </a:lnSpc>
              <a:spcBef>
                <a:spcPts val="0"/>
              </a:spcBef>
              <a:spcAft>
                <a:spcPts val="0"/>
              </a:spcAft>
              <a:buSzPct val="80000"/>
              <a:buFont typeface="Courier New" panose="02070309020205020404" pitchFamily="49" charset="0"/>
              <a:buChar char="o"/>
            </a:pPr>
            <a:endParaRPr lang="en-US" sz="1400" baseline="30000" dirty="0"/>
          </a:p>
          <a:p>
            <a:pPr>
              <a:lnSpc>
                <a:spcPct val="150000"/>
              </a:lnSpc>
              <a:spcBef>
                <a:spcPts val="0"/>
              </a:spcBef>
              <a:spcAft>
                <a:spcPts val="0"/>
              </a:spcAft>
              <a:buSzPct val="80000"/>
              <a:buFont typeface="Wingdings" panose="05000000000000000000" pitchFamily="2" charset="2"/>
              <a:buChar char="ü"/>
            </a:pPr>
            <a:r>
              <a:rPr lang="en-US" sz="2400" baseline="30000" dirty="0"/>
              <a:t>As a statutory legal entity, we have to apply the regulations, and do. </a:t>
            </a:r>
          </a:p>
          <a:p>
            <a:pPr>
              <a:lnSpc>
                <a:spcPct val="150000"/>
              </a:lnSpc>
              <a:spcBef>
                <a:spcPts val="0"/>
              </a:spcBef>
              <a:spcAft>
                <a:spcPts val="0"/>
              </a:spcAft>
              <a:buSzPct val="80000"/>
              <a:buFont typeface="Wingdings" panose="05000000000000000000" pitchFamily="2" charset="2"/>
              <a:buChar char="ü"/>
            </a:pPr>
            <a:r>
              <a:rPr lang="en-US" sz="2400" baseline="30000" dirty="0"/>
              <a:t>Therefore we must stick to our mandate. We cannot grant </a:t>
            </a:r>
            <a:r>
              <a:rPr lang="en-US" sz="2400" baseline="30000" dirty="0" err="1"/>
              <a:t>favours</a:t>
            </a:r>
            <a:r>
              <a:rPr lang="en-US" sz="2400" dirty="0"/>
              <a:t> </a:t>
            </a:r>
            <a:r>
              <a:rPr lang="en-US" sz="2400" baseline="30000" dirty="0"/>
              <a:t>or make exceptions.</a:t>
            </a:r>
          </a:p>
          <a:p>
            <a:pPr>
              <a:lnSpc>
                <a:spcPct val="150000"/>
              </a:lnSpc>
              <a:spcBef>
                <a:spcPts val="0"/>
              </a:spcBef>
              <a:spcAft>
                <a:spcPts val="0"/>
              </a:spcAft>
              <a:buSzPct val="80000"/>
              <a:buFont typeface="Wingdings" panose="05000000000000000000" pitchFamily="2" charset="2"/>
              <a:buChar char="ü"/>
            </a:pPr>
            <a:r>
              <a:rPr lang="en-US" sz="2400" baseline="30000" dirty="0"/>
              <a:t>New</a:t>
            </a:r>
            <a:r>
              <a:rPr lang="en-US" sz="2400" dirty="0"/>
              <a:t> </a:t>
            </a:r>
            <a:r>
              <a:rPr lang="en-US" sz="2400" baseline="30000" dirty="0"/>
              <a:t>members: have</a:t>
            </a:r>
            <a:r>
              <a:rPr lang="en-US" sz="2400" dirty="0"/>
              <a:t> </a:t>
            </a:r>
            <a:r>
              <a:rPr lang="en-US" sz="2400" baseline="30000" dirty="0"/>
              <a:t>to apply for membership, 7 days in advance of the AGM</a:t>
            </a:r>
          </a:p>
          <a:p>
            <a:pPr>
              <a:lnSpc>
                <a:spcPct val="150000"/>
              </a:lnSpc>
              <a:spcBef>
                <a:spcPts val="0"/>
              </a:spcBef>
              <a:spcAft>
                <a:spcPts val="0"/>
              </a:spcAft>
              <a:buSzPct val="80000"/>
              <a:buFont typeface="Wingdings" panose="05000000000000000000" pitchFamily="2" charset="2"/>
              <a:buChar char="ü"/>
            </a:pPr>
            <a:r>
              <a:rPr lang="en-US" sz="2400" baseline="30000" dirty="0"/>
              <a:t>Proxies have had to have been received 24 hours before the meeting</a:t>
            </a:r>
          </a:p>
          <a:p>
            <a:pPr>
              <a:lnSpc>
                <a:spcPct val="150000"/>
              </a:lnSpc>
              <a:spcBef>
                <a:spcPts val="0"/>
              </a:spcBef>
              <a:spcAft>
                <a:spcPts val="0"/>
              </a:spcAft>
              <a:buSzPct val="80000"/>
              <a:buFont typeface="Wingdings" panose="05000000000000000000" pitchFamily="2" charset="2"/>
              <a:buChar char="ü"/>
            </a:pPr>
            <a:r>
              <a:rPr lang="en-US" sz="2400" baseline="30000" dirty="0"/>
              <a:t>Members in arrears with municipal accounts more than 60 days are not allowed to vote, unless you have made arrangements with the city. </a:t>
            </a:r>
          </a:p>
          <a:p>
            <a:pPr>
              <a:lnSpc>
                <a:spcPct val="150000"/>
              </a:lnSpc>
              <a:spcBef>
                <a:spcPts val="0"/>
              </a:spcBef>
              <a:spcAft>
                <a:spcPts val="0"/>
              </a:spcAft>
              <a:buSzPct val="80000"/>
              <a:buFont typeface="Wingdings" panose="05000000000000000000" pitchFamily="2" charset="2"/>
              <a:buChar char="ü"/>
            </a:pPr>
            <a:r>
              <a:rPr lang="en-US" sz="2400" baseline="30000" dirty="0"/>
              <a:t>Director nomination forms had to have been received – (3 days) 72 hours before meeting</a:t>
            </a:r>
          </a:p>
          <a:p>
            <a:pPr>
              <a:lnSpc>
                <a:spcPct val="150000"/>
              </a:lnSpc>
              <a:spcBef>
                <a:spcPts val="0"/>
              </a:spcBef>
              <a:spcAft>
                <a:spcPts val="0"/>
              </a:spcAft>
              <a:buSzPct val="80000"/>
              <a:buFont typeface="Wingdings" panose="05000000000000000000" pitchFamily="2" charset="2"/>
              <a:buChar char="ü"/>
            </a:pPr>
            <a:r>
              <a:rPr lang="en-US" sz="2400" baseline="30000" dirty="0"/>
              <a:t>Only registered members may vote – membership not transferable and not automatic by virtue of ownership</a:t>
            </a:r>
          </a:p>
          <a:p>
            <a:pPr>
              <a:lnSpc>
                <a:spcPct val="150000"/>
              </a:lnSpc>
              <a:spcBef>
                <a:spcPts val="0"/>
              </a:spcBef>
              <a:spcAft>
                <a:spcPts val="0"/>
              </a:spcAft>
              <a:buSzPct val="80000"/>
              <a:buFont typeface="Wingdings" panose="05000000000000000000" pitchFamily="2" charset="2"/>
              <a:buChar char="ü"/>
            </a:pPr>
            <a:r>
              <a:rPr lang="en-US" sz="2400" baseline="30000" dirty="0"/>
              <a:t>Owners with multiple properties have a vote per property, but must apply for membership in respect of each property</a:t>
            </a:r>
          </a:p>
          <a:p>
            <a:pPr>
              <a:lnSpc>
                <a:spcPct val="150000"/>
              </a:lnSpc>
              <a:spcBef>
                <a:spcPts val="0"/>
              </a:spcBef>
              <a:spcAft>
                <a:spcPts val="0"/>
              </a:spcAft>
              <a:buSzPct val="80000"/>
              <a:buFont typeface="Wingdings" panose="05000000000000000000" pitchFamily="2" charset="2"/>
              <a:buChar char="ü"/>
            </a:pPr>
            <a:r>
              <a:rPr lang="en-US" sz="2400" baseline="30000" dirty="0"/>
              <a:t>The votes and proxies are managed independently by LUMI</a:t>
            </a:r>
          </a:p>
          <a:p>
            <a:pPr>
              <a:lnSpc>
                <a:spcPct val="150000"/>
              </a:lnSpc>
              <a:spcBef>
                <a:spcPts val="0"/>
              </a:spcBef>
              <a:spcAft>
                <a:spcPts val="0"/>
              </a:spcAft>
              <a:buSzPct val="80000"/>
              <a:buFont typeface="Wingdings" panose="05000000000000000000" pitchFamily="2" charset="2"/>
              <a:buChar char="ü"/>
            </a:pPr>
            <a:r>
              <a:rPr lang="en-US" sz="2400" u="sng" baseline="30000" dirty="0"/>
              <a:t>Letter of Authorization required for properties owned via a legal entity – directors’ or trustees’ resolution required              to be submitted</a:t>
            </a:r>
          </a:p>
        </p:txBody>
      </p:sp>
      <p:sp>
        <p:nvSpPr>
          <p:cNvPr id="6" name="Rectangle 5">
            <a:extLst>
              <a:ext uri="{FF2B5EF4-FFF2-40B4-BE49-F238E27FC236}">
                <a16:creationId xmlns:a16="http://schemas.microsoft.com/office/drawing/2014/main" id="{D55FE534-9F47-928F-E288-C1B79DCE684D}"/>
              </a:ext>
            </a:extLst>
          </p:cNvPr>
          <p:cNvSpPr/>
          <p:nvPr/>
        </p:nvSpPr>
        <p:spPr>
          <a:xfrm>
            <a:off x="1063486" y="5645108"/>
            <a:ext cx="9750288" cy="76085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547550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11A57A90-623B-45E5-ADDC-6B28F6C0EF2D}"/>
              </a:ext>
            </a:extLst>
          </p:cNvPr>
          <p:cNvSpPr>
            <a:spLocks noGrp="1" noChangeArrowheads="1"/>
          </p:cNvSpPr>
          <p:nvPr>
            <p:ph type="title"/>
          </p:nvPr>
        </p:nvSpPr>
        <p:spPr>
          <a:xfrm>
            <a:off x="579438" y="471488"/>
            <a:ext cx="10515600" cy="830262"/>
          </a:xfrm>
        </p:spPr>
        <p:txBody>
          <a:bodyPr/>
          <a:lstStyle/>
          <a:p>
            <a:pPr eaLnBrk="1" hangingPunct="1"/>
            <a:r>
              <a:rPr lang="en-ZA" altLang="en-US" dirty="0"/>
              <a:t>7.3d   Sewerage</a:t>
            </a:r>
            <a:endParaRPr lang="en-ZA" altLang="en-US" sz="2200" dirty="0"/>
          </a:p>
        </p:txBody>
      </p:sp>
      <p:sp>
        <p:nvSpPr>
          <p:cNvPr id="19459" name="Text Placeholder 2">
            <a:extLst>
              <a:ext uri="{FF2B5EF4-FFF2-40B4-BE49-F238E27FC236}">
                <a16:creationId xmlns:a16="http://schemas.microsoft.com/office/drawing/2014/main" id="{1908A5E4-4D71-440F-A570-3D156F30557F}"/>
              </a:ext>
            </a:extLst>
          </p:cNvPr>
          <p:cNvSpPr>
            <a:spLocks noGrp="1" noChangeArrowheads="1"/>
          </p:cNvSpPr>
          <p:nvPr>
            <p:ph type="body" sz="quarter" idx="10"/>
          </p:nvPr>
        </p:nvSpPr>
        <p:spPr>
          <a:xfrm>
            <a:off x="609600" y="1771650"/>
            <a:ext cx="7448550" cy="4614863"/>
          </a:xfrm>
        </p:spPr>
        <p:txBody>
          <a:bodyPr>
            <a:normAutofit fontScale="92500" lnSpcReduction="10000"/>
          </a:bodyPr>
          <a:lstStyle/>
          <a:p>
            <a:pPr eaLnBrk="1" hangingPunct="1">
              <a:lnSpc>
                <a:spcPct val="150000"/>
              </a:lnSpc>
              <a:spcBef>
                <a:spcPts val="900"/>
              </a:spcBef>
              <a:spcAft>
                <a:spcPts val="900"/>
              </a:spcAft>
              <a:buClr>
                <a:schemeClr val="accent1"/>
              </a:buClr>
              <a:buSzPct val="90000"/>
              <a:buFont typeface="Arial" panose="020B0604020202020204" pitchFamily="34" charset="0"/>
              <a:buBlip>
                <a:blip r:embed="rId2"/>
              </a:buBlip>
              <a:defRPr/>
            </a:pPr>
            <a:r>
              <a:rPr lang="en-ZA" altLang="en-US" sz="2400" dirty="0"/>
              <a:t>Recurring problem of sewerage leaks</a:t>
            </a:r>
          </a:p>
          <a:p>
            <a:pPr eaLnBrk="1" hangingPunct="1">
              <a:lnSpc>
                <a:spcPct val="150000"/>
              </a:lnSpc>
              <a:spcBef>
                <a:spcPts val="900"/>
              </a:spcBef>
              <a:spcAft>
                <a:spcPts val="900"/>
              </a:spcAft>
              <a:buClr>
                <a:schemeClr val="accent1"/>
              </a:buClr>
              <a:buSzPct val="90000"/>
              <a:buFont typeface="Arial" panose="020B0604020202020204" pitchFamily="34" charset="0"/>
              <a:buBlip>
                <a:blip r:embed="rId2"/>
              </a:buBlip>
              <a:defRPr/>
            </a:pPr>
            <a:r>
              <a:rPr lang="en-ZA" altLang="en-US" sz="2400" dirty="0"/>
              <a:t>43 (notified) faults over the past 52 months  </a:t>
            </a:r>
          </a:p>
          <a:p>
            <a:pPr eaLnBrk="1" hangingPunct="1">
              <a:lnSpc>
                <a:spcPct val="150000"/>
              </a:lnSpc>
              <a:spcBef>
                <a:spcPts val="900"/>
              </a:spcBef>
              <a:spcAft>
                <a:spcPts val="900"/>
              </a:spcAft>
              <a:buClr>
                <a:schemeClr val="accent1"/>
              </a:buClr>
              <a:buSzPct val="90000"/>
              <a:buFont typeface="Arial" panose="020B0604020202020204" pitchFamily="34" charset="0"/>
              <a:buBlip>
                <a:blip r:embed="rId2"/>
              </a:buBlip>
              <a:defRPr/>
            </a:pPr>
            <a:r>
              <a:rPr lang="en-ZA" altLang="en-US" sz="2400" dirty="0"/>
              <a:t>CoCT fixes most faults promptly</a:t>
            </a:r>
          </a:p>
          <a:p>
            <a:pPr eaLnBrk="1" hangingPunct="1">
              <a:lnSpc>
                <a:spcPct val="150000"/>
              </a:lnSpc>
              <a:spcBef>
                <a:spcPts val="900"/>
              </a:spcBef>
              <a:spcAft>
                <a:spcPts val="900"/>
              </a:spcAft>
              <a:buClr>
                <a:schemeClr val="accent1"/>
              </a:buClr>
              <a:buSzPct val="90000"/>
              <a:buFont typeface="Arial" panose="020B0604020202020204" pitchFamily="34" charset="0"/>
              <a:buBlip>
                <a:blip r:embed="rId2"/>
              </a:buBlip>
              <a:defRPr/>
            </a:pPr>
            <a:r>
              <a:rPr lang="en-ZA" altLang="en-US" sz="2400" dirty="0"/>
              <a:t>LSRA Infrastructure sub-committee</a:t>
            </a:r>
          </a:p>
          <a:p>
            <a:pPr marL="984250" lvl="1" indent="-447675" eaLnBrk="1" hangingPunct="1">
              <a:lnSpc>
                <a:spcPct val="150000"/>
              </a:lnSpc>
              <a:spcBef>
                <a:spcPts val="900"/>
              </a:spcBef>
              <a:spcAft>
                <a:spcPts val="900"/>
              </a:spcAft>
              <a:buClr>
                <a:schemeClr val="accent1"/>
              </a:buClr>
              <a:buSzPct val="90000"/>
              <a:buFont typeface="Calibri" panose="020F0502020204030204" pitchFamily="34" charset="0"/>
              <a:buChar char="―"/>
              <a:defRPr/>
            </a:pPr>
            <a:r>
              <a:rPr lang="en-ZA" altLang="en-US" sz="1800" dirty="0"/>
              <a:t>Discussions with City official to provide preventative maintenance</a:t>
            </a:r>
          </a:p>
          <a:p>
            <a:pPr marL="984250" lvl="1" indent="-447675" eaLnBrk="1" hangingPunct="1">
              <a:lnSpc>
                <a:spcPct val="150000"/>
              </a:lnSpc>
              <a:spcBef>
                <a:spcPts val="900"/>
              </a:spcBef>
              <a:spcAft>
                <a:spcPts val="900"/>
              </a:spcAft>
              <a:buClr>
                <a:schemeClr val="accent1"/>
              </a:buClr>
              <a:buSzPct val="90000"/>
              <a:buFont typeface="Calibri" panose="020F0502020204030204" pitchFamily="34" charset="0"/>
              <a:buChar char="―"/>
              <a:defRPr/>
            </a:pPr>
            <a:r>
              <a:rPr lang="en-ZA" altLang="en-US" sz="1800" dirty="0"/>
              <a:t>Large building project impact</a:t>
            </a:r>
          </a:p>
          <a:p>
            <a:pPr marL="984250" lvl="1" indent="-447675" eaLnBrk="1" hangingPunct="1">
              <a:lnSpc>
                <a:spcPct val="150000"/>
              </a:lnSpc>
              <a:spcBef>
                <a:spcPts val="900"/>
              </a:spcBef>
              <a:spcAft>
                <a:spcPts val="900"/>
              </a:spcAft>
              <a:buClr>
                <a:schemeClr val="accent1"/>
              </a:buClr>
              <a:buSzPct val="90000"/>
              <a:buFont typeface="Calibri" panose="020F0502020204030204" pitchFamily="34" charset="0"/>
              <a:buChar char="―"/>
              <a:defRPr/>
            </a:pPr>
            <a:r>
              <a:rPr lang="en-ZA" altLang="en-US" sz="1800" dirty="0"/>
              <a:t>Prior to LSRA Budget</a:t>
            </a:r>
          </a:p>
          <a:p>
            <a:pPr marL="512763" indent="-512763" eaLnBrk="1" hangingPunct="1">
              <a:lnSpc>
                <a:spcPct val="150000"/>
              </a:lnSpc>
              <a:spcBef>
                <a:spcPct val="0"/>
              </a:spcBef>
              <a:buClr>
                <a:schemeClr val="accent1"/>
              </a:buClr>
              <a:buSzPct val="90000"/>
              <a:buFont typeface="Wingdings" panose="05000000000000000000" pitchFamily="2" charset="2"/>
              <a:buChar char="§"/>
              <a:defRPr/>
            </a:pPr>
            <a:endParaRPr lang="en-ZA" altLang="en-US" sz="2400" dirty="0"/>
          </a:p>
          <a:p>
            <a:pPr marL="512763" indent="-512763" eaLnBrk="1" hangingPunct="1">
              <a:lnSpc>
                <a:spcPct val="150000"/>
              </a:lnSpc>
              <a:spcBef>
                <a:spcPct val="0"/>
              </a:spcBef>
              <a:buClr>
                <a:schemeClr val="accent1"/>
              </a:buClr>
              <a:buSzPct val="90000"/>
              <a:buFont typeface="Wingdings" panose="05000000000000000000" pitchFamily="2" charset="2"/>
              <a:buChar char="§"/>
              <a:defRPr/>
            </a:pPr>
            <a:endParaRPr lang="en-ZA" altLang="en-US" sz="2400" dirty="0"/>
          </a:p>
          <a:p>
            <a:pPr marL="801688" lvl="1" indent="-266700" eaLnBrk="1" hangingPunct="1">
              <a:lnSpc>
                <a:spcPct val="150000"/>
              </a:lnSpc>
              <a:spcBef>
                <a:spcPct val="0"/>
              </a:spcBef>
              <a:buClr>
                <a:schemeClr val="accent1"/>
              </a:buClr>
              <a:buSzPct val="90000"/>
              <a:buFont typeface="Wingdings" panose="05000000000000000000" pitchFamily="2" charset="2"/>
              <a:buChar char="§"/>
              <a:defRPr/>
            </a:pPr>
            <a:endParaRPr lang="en-ZA" altLang="en-US" sz="2400" dirty="0"/>
          </a:p>
        </p:txBody>
      </p:sp>
      <p:pic>
        <p:nvPicPr>
          <p:cNvPr id="19461" name="Picture 7" descr="Sewer Cartoon HD Stock Images | Shutterstock">
            <a:extLst>
              <a:ext uri="{FF2B5EF4-FFF2-40B4-BE49-F238E27FC236}">
                <a16:creationId xmlns:a16="http://schemas.microsoft.com/office/drawing/2014/main" id="{CEB69FD4-E812-442F-B9D6-7E8D2F47B0C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5606"/>
          <a:stretch>
            <a:fillRect/>
          </a:stretch>
        </p:blipFill>
        <p:spPr bwMode="auto">
          <a:xfrm>
            <a:off x="6956425" y="2227263"/>
            <a:ext cx="479901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B1F50780-B529-40AC-9B1D-2149C17360FC}"/>
              </a:ext>
            </a:extLst>
          </p:cNvPr>
          <p:cNvSpPr>
            <a:spLocks noGrp="1" noChangeArrowheads="1"/>
          </p:cNvSpPr>
          <p:nvPr>
            <p:ph type="title"/>
          </p:nvPr>
        </p:nvSpPr>
        <p:spPr>
          <a:xfrm>
            <a:off x="579438" y="471488"/>
            <a:ext cx="10515600" cy="830262"/>
          </a:xfrm>
        </p:spPr>
        <p:txBody>
          <a:bodyPr/>
          <a:lstStyle/>
          <a:p>
            <a:pPr eaLnBrk="1" hangingPunct="1"/>
            <a:r>
              <a:rPr lang="en-ZA" altLang="en-US" dirty="0"/>
              <a:t>7.3e   Water</a:t>
            </a:r>
            <a:endParaRPr lang="en-ZA" altLang="en-US" sz="2200" dirty="0"/>
          </a:p>
        </p:txBody>
      </p:sp>
      <p:sp>
        <p:nvSpPr>
          <p:cNvPr id="18435" name="Text Placeholder 2">
            <a:extLst>
              <a:ext uri="{FF2B5EF4-FFF2-40B4-BE49-F238E27FC236}">
                <a16:creationId xmlns:a16="http://schemas.microsoft.com/office/drawing/2014/main" id="{A7E34976-FD8F-4CBC-843F-9F68D6654FCE}"/>
              </a:ext>
            </a:extLst>
          </p:cNvPr>
          <p:cNvSpPr>
            <a:spLocks noGrp="1" noChangeArrowheads="1"/>
          </p:cNvSpPr>
          <p:nvPr>
            <p:ph type="body" sz="quarter" idx="10"/>
          </p:nvPr>
        </p:nvSpPr>
        <p:spPr>
          <a:xfrm>
            <a:off x="609600" y="1722435"/>
            <a:ext cx="7043738" cy="4745040"/>
          </a:xfrm>
        </p:spPr>
        <p:txBody>
          <a:bodyPr>
            <a:normAutofit lnSpcReduction="10000"/>
          </a:bodyPr>
          <a:lstStyle/>
          <a:p>
            <a:pPr eaLnBrk="1" hangingPunct="1">
              <a:lnSpc>
                <a:spcPct val="150000"/>
              </a:lnSpc>
              <a:spcBef>
                <a:spcPct val="0"/>
              </a:spcBef>
              <a:buClr>
                <a:schemeClr val="accent1"/>
              </a:buClr>
              <a:buSzPct val="120000"/>
              <a:buFont typeface="Arial" panose="020B0604020202020204" pitchFamily="34" charset="0"/>
              <a:buBlip>
                <a:blip r:embed="rId2"/>
              </a:buBlip>
              <a:defRPr/>
            </a:pPr>
            <a:r>
              <a:rPr lang="en-ZA" altLang="en-US" sz="1900" dirty="0"/>
              <a:t>Water faults (burst pipes) increased compared to 2023</a:t>
            </a:r>
          </a:p>
          <a:p>
            <a:pPr eaLnBrk="1" hangingPunct="1">
              <a:lnSpc>
                <a:spcPct val="150000"/>
              </a:lnSpc>
              <a:spcBef>
                <a:spcPct val="0"/>
              </a:spcBef>
              <a:buClr>
                <a:schemeClr val="accent1"/>
              </a:buClr>
              <a:buSzPct val="120000"/>
              <a:buFont typeface="Arial" panose="020B0604020202020204" pitchFamily="34" charset="0"/>
              <a:buBlip>
                <a:blip r:embed="rId2"/>
              </a:buBlip>
              <a:defRPr/>
            </a:pPr>
            <a:endParaRPr lang="en-ZA" altLang="en-US" sz="1100" dirty="0"/>
          </a:p>
          <a:p>
            <a:pPr eaLnBrk="1" hangingPunct="1">
              <a:lnSpc>
                <a:spcPct val="150000"/>
              </a:lnSpc>
              <a:spcBef>
                <a:spcPct val="0"/>
              </a:spcBef>
              <a:buClr>
                <a:schemeClr val="accent1"/>
              </a:buClr>
              <a:buSzPct val="120000"/>
              <a:buFont typeface="Arial" panose="020B0604020202020204" pitchFamily="34" charset="0"/>
              <a:buBlip>
                <a:blip r:embed="rId2"/>
              </a:buBlip>
              <a:defRPr/>
            </a:pPr>
            <a:r>
              <a:rPr lang="en-ZA" altLang="en-US" sz="1900" dirty="0"/>
              <a:t>42 (notified) faults since January 2024  (30 during 2023)</a:t>
            </a:r>
          </a:p>
          <a:p>
            <a:pPr eaLnBrk="1" hangingPunct="1">
              <a:lnSpc>
                <a:spcPct val="150000"/>
              </a:lnSpc>
              <a:spcBef>
                <a:spcPct val="0"/>
              </a:spcBef>
              <a:buClr>
                <a:schemeClr val="accent1"/>
              </a:buClr>
              <a:buSzPct val="120000"/>
              <a:buFont typeface="Arial" panose="020B0604020202020204" pitchFamily="34" charset="0"/>
              <a:buBlip>
                <a:blip r:embed="rId2"/>
              </a:buBlip>
              <a:defRPr/>
            </a:pPr>
            <a:endParaRPr lang="en-ZA" altLang="en-US" sz="1100" dirty="0"/>
          </a:p>
          <a:p>
            <a:pPr eaLnBrk="1" hangingPunct="1">
              <a:lnSpc>
                <a:spcPct val="150000"/>
              </a:lnSpc>
              <a:spcBef>
                <a:spcPct val="0"/>
              </a:spcBef>
              <a:buClr>
                <a:schemeClr val="accent1"/>
              </a:buClr>
              <a:buSzPct val="120000"/>
              <a:buFont typeface="Arial" panose="020B0604020202020204" pitchFamily="34" charset="0"/>
              <a:buBlip>
                <a:blip r:embed="rId2"/>
              </a:buBlip>
              <a:defRPr/>
            </a:pPr>
            <a:r>
              <a:rPr lang="en-ZA" altLang="en-US" sz="1900" dirty="0"/>
              <a:t>CoCT fixes most faults promptly</a:t>
            </a:r>
          </a:p>
          <a:p>
            <a:pPr marL="0" indent="0" eaLnBrk="1" hangingPunct="1">
              <a:lnSpc>
                <a:spcPct val="150000"/>
              </a:lnSpc>
              <a:spcBef>
                <a:spcPct val="0"/>
              </a:spcBef>
              <a:buClr>
                <a:schemeClr val="accent1"/>
              </a:buClr>
              <a:buSzPct val="120000"/>
              <a:buNone/>
              <a:defRPr/>
            </a:pPr>
            <a:endParaRPr lang="en-ZA" altLang="en-US" sz="1100" dirty="0"/>
          </a:p>
          <a:p>
            <a:pPr eaLnBrk="1" hangingPunct="1">
              <a:lnSpc>
                <a:spcPct val="150000"/>
              </a:lnSpc>
              <a:spcBef>
                <a:spcPct val="0"/>
              </a:spcBef>
              <a:buClr>
                <a:schemeClr val="accent1"/>
              </a:buClr>
              <a:buSzPct val="120000"/>
              <a:buFont typeface="Arial" panose="020B0604020202020204" pitchFamily="34" charset="0"/>
              <a:buBlip>
                <a:blip r:embed="rId2"/>
              </a:buBlip>
              <a:defRPr/>
            </a:pPr>
            <a:r>
              <a:rPr lang="en-ZA" altLang="en-US" sz="1900" dirty="0"/>
              <a:t>Wider Community Water Crisis - parts of Hout Bay more severely impacted. Trying to canvass support from wider Municipal Ward to have a stronger collective voice on water problems</a:t>
            </a:r>
          </a:p>
          <a:p>
            <a:pPr marL="0" indent="0" eaLnBrk="1" hangingPunct="1">
              <a:lnSpc>
                <a:spcPct val="150000"/>
              </a:lnSpc>
              <a:spcBef>
                <a:spcPct val="0"/>
              </a:spcBef>
              <a:buClr>
                <a:schemeClr val="accent1"/>
              </a:buClr>
              <a:buSzPct val="120000"/>
              <a:buNone/>
              <a:defRPr/>
            </a:pPr>
            <a:endParaRPr lang="en-ZA" altLang="en-US" sz="1100" dirty="0"/>
          </a:p>
          <a:p>
            <a:pPr eaLnBrk="1" hangingPunct="1">
              <a:lnSpc>
                <a:spcPct val="150000"/>
              </a:lnSpc>
              <a:spcBef>
                <a:spcPct val="0"/>
              </a:spcBef>
              <a:buClr>
                <a:schemeClr val="accent1"/>
              </a:buClr>
              <a:buSzPct val="120000"/>
              <a:buFont typeface="Arial" panose="020B0604020202020204" pitchFamily="34" charset="0"/>
              <a:buBlip>
                <a:blip r:embed="rId2"/>
              </a:buBlip>
              <a:defRPr/>
            </a:pPr>
            <a:r>
              <a:rPr lang="en-ZA" altLang="en-US" sz="1900" dirty="0"/>
              <a:t>Plea: Report on the WhatsApp Group – tracking and ability to escalate with </a:t>
            </a:r>
            <a:r>
              <a:rPr lang="en-ZA" altLang="en-US" sz="1900" dirty="0" err="1"/>
              <a:t>Counsillor</a:t>
            </a:r>
            <a:endParaRPr lang="en-ZA" altLang="en-US" sz="1900" dirty="0"/>
          </a:p>
          <a:p>
            <a:pPr marL="801688" lvl="1" indent="-266700" eaLnBrk="1" hangingPunct="1">
              <a:lnSpc>
                <a:spcPct val="150000"/>
              </a:lnSpc>
              <a:spcBef>
                <a:spcPct val="0"/>
              </a:spcBef>
              <a:buClr>
                <a:schemeClr val="accent1"/>
              </a:buClr>
              <a:buSzPct val="90000"/>
              <a:buFont typeface="Wingdings" panose="05000000000000000000" pitchFamily="2" charset="2"/>
              <a:buChar char="§"/>
              <a:defRPr/>
            </a:pPr>
            <a:endParaRPr lang="en-ZA" altLang="en-US" dirty="0"/>
          </a:p>
        </p:txBody>
      </p:sp>
      <p:grpSp>
        <p:nvGrpSpPr>
          <p:cNvPr id="20485" name="Group 1">
            <a:extLst>
              <a:ext uri="{FF2B5EF4-FFF2-40B4-BE49-F238E27FC236}">
                <a16:creationId xmlns:a16="http://schemas.microsoft.com/office/drawing/2014/main" id="{5939351E-8BC1-4C58-98D2-F0D9B9FA4E2D}"/>
              </a:ext>
            </a:extLst>
          </p:cNvPr>
          <p:cNvGrpSpPr>
            <a:grpSpLocks/>
          </p:cNvGrpSpPr>
          <p:nvPr/>
        </p:nvGrpSpPr>
        <p:grpSpPr bwMode="auto">
          <a:xfrm>
            <a:off x="7662863" y="1617663"/>
            <a:ext cx="3836987" cy="4849812"/>
            <a:chOff x="7672389" y="1459429"/>
            <a:chExt cx="3837124" cy="4849609"/>
          </a:xfrm>
        </p:grpSpPr>
        <p:pic>
          <p:nvPicPr>
            <p:cNvPr id="20486" name="Picture 11" descr="2016 Cartoon Calendar | WSP">
              <a:extLst>
                <a:ext uri="{FF2B5EF4-FFF2-40B4-BE49-F238E27FC236}">
                  <a16:creationId xmlns:a16="http://schemas.microsoft.com/office/drawing/2014/main" id="{CA881CD2-0228-42A7-9024-7977265FE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2389" y="1459429"/>
              <a:ext cx="3837124" cy="271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Cartoon Tap Water Vector Images (over 2,000)">
              <a:extLst>
                <a:ext uri="{FF2B5EF4-FFF2-40B4-BE49-F238E27FC236}">
                  <a16:creationId xmlns:a16="http://schemas.microsoft.com/office/drawing/2014/main" id="{C2FC8D3D-0091-4BA0-97A2-616B75F85FC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41830" y="3707297"/>
              <a:ext cx="2476858" cy="260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BEFF6-E0C8-6D49-3A78-C2222C0B31D1}"/>
            </a:ext>
          </a:extLst>
        </p:cNvPr>
        <p:cNvGrpSpPr/>
        <p:nvPr/>
      </p:nvGrpSpPr>
      <p:grpSpPr>
        <a:xfrm>
          <a:off x="0" y="0"/>
          <a:ext cx="0" cy="0"/>
          <a:chOff x="0" y="0"/>
          <a:chExt cx="0" cy="0"/>
        </a:xfrm>
      </p:grpSpPr>
      <p:sp>
        <p:nvSpPr>
          <p:cNvPr id="17410" name="Title 1">
            <a:extLst>
              <a:ext uri="{FF2B5EF4-FFF2-40B4-BE49-F238E27FC236}">
                <a16:creationId xmlns:a16="http://schemas.microsoft.com/office/drawing/2014/main" id="{529BEFC1-6E55-AF54-04D3-DA68F7302E39}"/>
              </a:ext>
            </a:extLst>
          </p:cNvPr>
          <p:cNvSpPr>
            <a:spLocks noGrp="1" noChangeArrowheads="1"/>
          </p:cNvSpPr>
          <p:nvPr>
            <p:ph type="title"/>
          </p:nvPr>
        </p:nvSpPr>
        <p:spPr>
          <a:xfrm>
            <a:off x="579438" y="471488"/>
            <a:ext cx="10515600" cy="830262"/>
          </a:xfrm>
        </p:spPr>
        <p:txBody>
          <a:bodyPr>
            <a:normAutofit/>
          </a:bodyPr>
          <a:lstStyle/>
          <a:p>
            <a:pPr eaLnBrk="1" hangingPunct="1"/>
            <a:r>
              <a:rPr lang="en-ZA" altLang="en-US" dirty="0"/>
              <a:t>7.3f   Parking &amp; Traffic Congestion</a:t>
            </a:r>
            <a:endParaRPr lang="en-ZA" altLang="en-US" sz="2200" dirty="0"/>
          </a:p>
        </p:txBody>
      </p:sp>
      <p:sp>
        <p:nvSpPr>
          <p:cNvPr id="3" name="Text Placeholder 2">
            <a:extLst>
              <a:ext uri="{FF2B5EF4-FFF2-40B4-BE49-F238E27FC236}">
                <a16:creationId xmlns:a16="http://schemas.microsoft.com/office/drawing/2014/main" id="{83340D65-145E-7F2F-99AB-FF53FB82BCBB}"/>
              </a:ext>
            </a:extLst>
          </p:cNvPr>
          <p:cNvSpPr>
            <a:spLocks noGrp="1"/>
          </p:cNvSpPr>
          <p:nvPr>
            <p:ph type="body" sz="quarter" idx="10"/>
          </p:nvPr>
        </p:nvSpPr>
        <p:spPr>
          <a:xfrm>
            <a:off x="609600" y="1640576"/>
            <a:ext cx="7123113" cy="4914900"/>
          </a:xfrm>
        </p:spPr>
        <p:txBody>
          <a:bodyPr rtlCol="0">
            <a:normAutofit fontScale="62500" lnSpcReduction="20000"/>
          </a:bodyPr>
          <a:lstStyle/>
          <a:p>
            <a:pPr defTabSz="914377" eaLnBrk="1" fontAlgn="auto" hangingPunct="1">
              <a:lnSpc>
                <a:spcPct val="170000"/>
              </a:lnSpc>
              <a:spcBef>
                <a:spcPts val="0"/>
              </a:spcBef>
              <a:spcAft>
                <a:spcPts val="0"/>
              </a:spcAft>
              <a:buClr>
                <a:schemeClr val="accent1"/>
              </a:buClr>
              <a:buSzPct val="117000"/>
              <a:buBlip>
                <a:blip r:embed="rId2"/>
              </a:buBlip>
              <a:defRPr/>
            </a:pPr>
            <a:r>
              <a:rPr lang="en-ZA" sz="3800" dirty="0"/>
              <a:t>Mr CF </a:t>
            </a:r>
            <a:r>
              <a:rPr lang="en-ZA" sz="3800" dirty="0" err="1"/>
              <a:t>Sammeli</a:t>
            </a:r>
            <a:r>
              <a:rPr lang="en-ZA" sz="3800" dirty="0"/>
              <a:t> (local resident) commissioned a traffic consultant to assess the problem(s) and make recommendations, liaise with the City and the LSRA/Community</a:t>
            </a:r>
          </a:p>
          <a:p>
            <a:pPr defTabSz="914377" eaLnBrk="1" fontAlgn="auto" hangingPunct="1">
              <a:lnSpc>
                <a:spcPct val="170000"/>
              </a:lnSpc>
              <a:spcBef>
                <a:spcPts val="0"/>
              </a:spcBef>
              <a:spcAft>
                <a:spcPts val="0"/>
              </a:spcAft>
              <a:buClr>
                <a:schemeClr val="accent1"/>
              </a:buClr>
              <a:buSzPct val="117000"/>
              <a:buBlip>
                <a:blip r:embed="rId2"/>
              </a:buBlip>
              <a:defRPr/>
            </a:pPr>
            <a:r>
              <a:rPr lang="en-ZA" sz="3800" dirty="0"/>
              <a:t>Dedicated officer – trial – Dec 24 to Feb 25</a:t>
            </a:r>
          </a:p>
          <a:p>
            <a:pPr defTabSz="914377" eaLnBrk="1" fontAlgn="auto" hangingPunct="1">
              <a:lnSpc>
                <a:spcPct val="170000"/>
              </a:lnSpc>
              <a:spcBef>
                <a:spcPts val="0"/>
              </a:spcBef>
              <a:spcAft>
                <a:spcPts val="0"/>
              </a:spcAft>
              <a:buClr>
                <a:schemeClr val="accent1"/>
              </a:buClr>
              <a:buSzPct val="117000"/>
              <a:buBlip>
                <a:blip r:embed="rId2"/>
              </a:buBlip>
              <a:defRPr/>
            </a:pPr>
            <a:endParaRPr lang="en-ZA" sz="800" dirty="0"/>
          </a:p>
          <a:p>
            <a:pPr defTabSz="914377" eaLnBrk="1" fontAlgn="auto" hangingPunct="1">
              <a:lnSpc>
                <a:spcPct val="170000"/>
              </a:lnSpc>
              <a:spcBef>
                <a:spcPts val="0"/>
              </a:spcBef>
              <a:spcAft>
                <a:spcPts val="0"/>
              </a:spcAft>
              <a:buClr>
                <a:schemeClr val="accent1"/>
              </a:buClr>
              <a:buSzPct val="117000"/>
              <a:buBlip>
                <a:blip r:embed="rId2"/>
              </a:buBlip>
              <a:defRPr/>
            </a:pPr>
            <a:r>
              <a:rPr lang="en-ZA" sz="3800" dirty="0"/>
              <a:t>Please report traffic violations – collective reporting does have impact (e.g. weekend 5</a:t>
            </a:r>
            <a:r>
              <a:rPr lang="en-ZA" sz="3800" baseline="30000" dirty="0"/>
              <a:t>th</a:t>
            </a:r>
            <a:r>
              <a:rPr lang="en-ZA" sz="3800" dirty="0"/>
              <a:t> &amp; 6</a:t>
            </a:r>
            <a:r>
              <a:rPr lang="en-ZA" sz="3800" baseline="30000" dirty="0"/>
              <a:t>th</a:t>
            </a:r>
            <a:r>
              <a:rPr lang="en-ZA" sz="3800" dirty="0"/>
              <a:t> October)</a:t>
            </a:r>
            <a:endParaRPr lang="en-ZA" sz="3400" dirty="0"/>
          </a:p>
          <a:p>
            <a:pPr lvl="1" defTabSz="914377" eaLnBrk="1" fontAlgn="auto" hangingPunct="1">
              <a:lnSpc>
                <a:spcPct val="170000"/>
              </a:lnSpc>
              <a:spcBef>
                <a:spcPts val="0"/>
              </a:spcBef>
              <a:spcAft>
                <a:spcPts val="0"/>
              </a:spcAft>
              <a:buClr>
                <a:schemeClr val="accent1"/>
              </a:buClr>
              <a:buSzPct val="90000"/>
              <a:buFont typeface="Calibri" panose="020F0502020204030204" pitchFamily="34" charset="0"/>
              <a:buChar char="―"/>
              <a:defRPr/>
            </a:pPr>
            <a:endParaRPr lang="en-ZA" sz="3400" dirty="0"/>
          </a:p>
          <a:p>
            <a:pPr marL="0" indent="0" defTabSz="914377" eaLnBrk="1" fontAlgn="auto" hangingPunct="1">
              <a:lnSpc>
                <a:spcPct val="170000"/>
              </a:lnSpc>
              <a:spcBef>
                <a:spcPts val="0"/>
              </a:spcBef>
              <a:spcAft>
                <a:spcPts val="0"/>
              </a:spcAft>
              <a:buClr>
                <a:schemeClr val="accent1"/>
              </a:buClr>
              <a:buSzPct val="90000"/>
              <a:buFont typeface="Arial" panose="020B0604020202020204" pitchFamily="34" charset="0"/>
              <a:buNone/>
              <a:defRPr/>
            </a:pPr>
            <a:endParaRPr lang="en-ZA" sz="1300" dirty="0">
              <a:solidFill>
                <a:schemeClr val="accent5">
                  <a:lumMod val="75000"/>
                </a:schemeClr>
              </a:solidFill>
            </a:endParaRPr>
          </a:p>
          <a:p>
            <a:pPr marL="0" indent="0" defTabSz="914377" eaLnBrk="1" fontAlgn="auto" hangingPunct="1">
              <a:lnSpc>
                <a:spcPct val="170000"/>
              </a:lnSpc>
              <a:spcBef>
                <a:spcPts val="0"/>
              </a:spcBef>
              <a:spcAft>
                <a:spcPts val="0"/>
              </a:spcAft>
              <a:buClr>
                <a:schemeClr val="accent1"/>
              </a:buClr>
              <a:buSzPct val="90000"/>
              <a:buFont typeface="Arial" panose="020B0604020202020204" pitchFamily="34" charset="0"/>
              <a:buNone/>
              <a:defRPr/>
            </a:pPr>
            <a:endParaRPr lang="en-ZA" sz="2600" dirty="0"/>
          </a:p>
          <a:p>
            <a:pPr lvl="1" defTabSz="914377" eaLnBrk="1" fontAlgn="auto" hangingPunct="1">
              <a:lnSpc>
                <a:spcPct val="170000"/>
              </a:lnSpc>
              <a:spcBef>
                <a:spcPts val="0"/>
              </a:spcBef>
              <a:spcAft>
                <a:spcPts val="0"/>
              </a:spcAft>
              <a:buClr>
                <a:schemeClr val="accent1"/>
              </a:buClr>
              <a:buSzPct val="90000"/>
              <a:buFont typeface="Wingdings" panose="05000000000000000000" pitchFamily="2" charset="2"/>
              <a:buChar char="§"/>
              <a:defRPr/>
            </a:pPr>
            <a:endParaRPr lang="en-ZA" dirty="0"/>
          </a:p>
        </p:txBody>
      </p:sp>
      <p:pic>
        <p:nvPicPr>
          <p:cNvPr id="4" name="Picture 3">
            <a:extLst>
              <a:ext uri="{FF2B5EF4-FFF2-40B4-BE49-F238E27FC236}">
                <a16:creationId xmlns:a16="http://schemas.microsoft.com/office/drawing/2014/main" id="{DCCEAF0A-2177-01B9-43C8-5CC83A0770B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107674" y="1985816"/>
            <a:ext cx="2656404" cy="3586706"/>
          </a:xfrm>
          <a:prstGeom prst="rect">
            <a:avLst/>
          </a:prstGeom>
        </p:spPr>
      </p:pic>
      <p:pic>
        <p:nvPicPr>
          <p:cNvPr id="6" name="Picture 5">
            <a:extLst>
              <a:ext uri="{FF2B5EF4-FFF2-40B4-BE49-F238E27FC236}">
                <a16:creationId xmlns:a16="http://schemas.microsoft.com/office/drawing/2014/main" id="{21F91175-0B3F-EDD1-85F5-90BC914B97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0232" y="2040585"/>
            <a:ext cx="2511287" cy="3477167"/>
          </a:xfrm>
          <a:prstGeom prst="rect">
            <a:avLst/>
          </a:prstGeom>
        </p:spPr>
      </p:pic>
    </p:spTree>
    <p:extLst>
      <p:ext uri="{BB962C8B-B14F-4D97-AF65-F5344CB8AC3E}">
        <p14:creationId xmlns:p14="http://schemas.microsoft.com/office/powerpoint/2010/main" val="364155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500"/>
                                  </p:stCondLst>
                                  <p:childTnLst>
                                    <p:animEffect transition="out" filter="fade">
                                      <p:cBhvr>
                                        <p:cTn id="6" dur="3000"/>
                                        <p:tgtEl>
                                          <p:spTgt spid="6"/>
                                        </p:tgtEl>
                                      </p:cBhvr>
                                    </p:animEffect>
                                    <p:set>
                                      <p:cBhvr>
                                        <p:cTn id="7" dur="1" fill="hold">
                                          <p:stCondLst>
                                            <p:cond delay="2999"/>
                                          </p:stCondLst>
                                        </p:cTn>
                                        <p:tgtEl>
                                          <p:spTgt spid="6"/>
                                        </p:tgtEl>
                                        <p:attrNameLst>
                                          <p:attrName>style.visibility</p:attrName>
                                        </p:attrNameLst>
                                      </p:cBhvr>
                                      <p:to>
                                        <p:strVal val="hidden"/>
                                      </p:to>
                                    </p:set>
                                  </p:childTnLst>
                                </p:cTn>
                              </p:par>
                            </p:childTnLst>
                          </p:cTn>
                        </p:par>
                        <p:par>
                          <p:cTn id="8" fill="hold">
                            <p:stCondLst>
                              <p:cond delay="8500"/>
                            </p:stCondLst>
                            <p:childTnLst>
                              <p:par>
                                <p:cTn id="9" presetID="53" presetClass="entr" presetSubtype="16"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p:cTn id="11" dur="2000" fill="hold"/>
                                        <p:tgtEl>
                                          <p:spTgt spid="4"/>
                                        </p:tgtEl>
                                        <p:attrNameLst>
                                          <p:attrName>ppt_w</p:attrName>
                                        </p:attrNameLst>
                                      </p:cBhvr>
                                      <p:tavLst>
                                        <p:tav tm="0">
                                          <p:val>
                                            <p:fltVal val="0"/>
                                          </p:val>
                                        </p:tav>
                                        <p:tav tm="100000">
                                          <p:val>
                                            <p:strVal val="#ppt_w"/>
                                          </p:val>
                                        </p:tav>
                                      </p:tavLst>
                                    </p:anim>
                                    <p:anim calcmode="lin" valueType="num">
                                      <p:cBhvr>
                                        <p:cTn id="12" dur="2000" fill="hold"/>
                                        <p:tgtEl>
                                          <p:spTgt spid="4"/>
                                        </p:tgtEl>
                                        <p:attrNameLst>
                                          <p:attrName>ppt_h</p:attrName>
                                        </p:attrNameLst>
                                      </p:cBhvr>
                                      <p:tavLst>
                                        <p:tav tm="0">
                                          <p:val>
                                            <p:fltVal val="0"/>
                                          </p:val>
                                        </p:tav>
                                        <p:tav tm="100000">
                                          <p:val>
                                            <p:strVal val="#ppt_h"/>
                                          </p:val>
                                        </p:tav>
                                      </p:tavLst>
                                    </p:anim>
                                    <p:animEffect transition="in" filter="fade">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9CA1-E21B-4323-B952-B598EFDC63A8}"/>
              </a:ext>
            </a:extLst>
          </p:cNvPr>
          <p:cNvSpPr>
            <a:spLocks noGrp="1"/>
          </p:cNvSpPr>
          <p:nvPr>
            <p:ph type="title"/>
          </p:nvPr>
        </p:nvSpPr>
        <p:spPr/>
        <p:txBody>
          <a:bodyPr/>
          <a:lstStyle/>
          <a:p>
            <a:r>
              <a:rPr lang="en-ZA" dirty="0"/>
              <a:t>8.   Finance</a:t>
            </a:r>
          </a:p>
        </p:txBody>
      </p:sp>
      <p:sp>
        <p:nvSpPr>
          <p:cNvPr id="3" name="TextBox 2">
            <a:extLst>
              <a:ext uri="{FF2B5EF4-FFF2-40B4-BE49-F238E27FC236}">
                <a16:creationId xmlns:a16="http://schemas.microsoft.com/office/drawing/2014/main" id="{BF3646B8-E720-7060-22C3-ACB1854C524D}"/>
              </a:ext>
            </a:extLst>
          </p:cNvPr>
          <p:cNvSpPr txBox="1">
            <a:spLocks noChangeArrowheads="1"/>
          </p:cNvSpPr>
          <p:nvPr/>
        </p:nvSpPr>
        <p:spPr bwMode="auto">
          <a:xfrm>
            <a:off x="836613" y="5621338"/>
            <a:ext cx="6853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ZA" altLang="en-US" sz="2000" i="1" dirty="0"/>
              <a:t>Presented by Ian Scott</a:t>
            </a:r>
          </a:p>
        </p:txBody>
      </p:sp>
    </p:spTree>
    <p:extLst>
      <p:ext uri="{BB962C8B-B14F-4D97-AF65-F5344CB8AC3E}">
        <p14:creationId xmlns:p14="http://schemas.microsoft.com/office/powerpoint/2010/main" val="3817257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normAutofit fontScale="90000"/>
          </a:bodyPr>
          <a:lstStyle/>
          <a:p>
            <a:r>
              <a:rPr lang="en-ZA" dirty="0"/>
              <a:t>8.1 </a:t>
            </a:r>
            <a:r>
              <a:rPr lang="en-US" dirty="0"/>
              <a:t>Statement of Financial Position as at 30 June 24</a:t>
            </a:r>
            <a:endParaRPr lang="en-ZA" sz="2200" dirty="0"/>
          </a:p>
        </p:txBody>
      </p:sp>
      <p:pic>
        <p:nvPicPr>
          <p:cNvPr id="10" name="Picture 9">
            <a:extLst>
              <a:ext uri="{FF2B5EF4-FFF2-40B4-BE49-F238E27FC236}">
                <a16:creationId xmlns:a16="http://schemas.microsoft.com/office/drawing/2014/main" id="{673FDDDB-6027-4626-81BC-979BE08D6869}"/>
              </a:ext>
            </a:extLst>
          </p:cNvPr>
          <p:cNvPicPr>
            <a:picLocks noChangeAspect="1"/>
          </p:cNvPicPr>
          <p:nvPr/>
        </p:nvPicPr>
        <p:blipFill rotWithShape="1">
          <a:blip r:embed="rId2" cstate="print">
            <a:clrChange>
              <a:clrFrom>
                <a:srgbClr val="254E46"/>
              </a:clrFrom>
              <a:clrTo>
                <a:srgbClr val="254E46">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t="19756" b="5605"/>
          <a:stretch/>
        </p:blipFill>
        <p:spPr>
          <a:xfrm>
            <a:off x="8264331" y="974038"/>
            <a:ext cx="3348086" cy="1749288"/>
          </a:xfrm>
          <a:prstGeom prst="rect">
            <a:avLst/>
          </a:prstGeom>
        </p:spPr>
      </p:pic>
      <p:graphicFrame>
        <p:nvGraphicFramePr>
          <p:cNvPr id="4" name="Object 3">
            <a:extLst>
              <a:ext uri="{FF2B5EF4-FFF2-40B4-BE49-F238E27FC236}">
                <a16:creationId xmlns:a16="http://schemas.microsoft.com/office/drawing/2014/main" id="{5E929255-3016-A822-28B5-A3A2ED7B0733}"/>
              </a:ext>
            </a:extLst>
          </p:cNvPr>
          <p:cNvGraphicFramePr>
            <a:graphicFrameLocks noChangeAspect="1"/>
          </p:cNvGraphicFramePr>
          <p:nvPr>
            <p:extLst>
              <p:ext uri="{D42A27DB-BD31-4B8C-83A1-F6EECF244321}">
                <p14:modId xmlns:p14="http://schemas.microsoft.com/office/powerpoint/2010/main" val="997681249"/>
              </p:ext>
            </p:extLst>
          </p:nvPr>
        </p:nvGraphicFramePr>
        <p:xfrm>
          <a:off x="2882034" y="1371603"/>
          <a:ext cx="5612523" cy="5289070"/>
        </p:xfrm>
        <a:graphic>
          <a:graphicData uri="http://schemas.openxmlformats.org/presentationml/2006/ole">
            <mc:AlternateContent xmlns:mc="http://schemas.openxmlformats.org/markup-compatibility/2006">
              <mc:Choice xmlns:v="urn:schemas-microsoft-com:vml" Requires="v">
                <p:oleObj name="Worksheet" r:id="rId3" imgW="4930105" imgH="4899810" progId="Excel.Sheet.12">
                  <p:embed/>
                </p:oleObj>
              </mc:Choice>
              <mc:Fallback>
                <p:oleObj name="Worksheet" r:id="rId3" imgW="4930105" imgH="4899810" progId="Excel.Sheet.12">
                  <p:embed/>
                  <p:pic>
                    <p:nvPicPr>
                      <p:cNvPr id="4" name="Object 3">
                        <a:extLst>
                          <a:ext uri="{FF2B5EF4-FFF2-40B4-BE49-F238E27FC236}">
                            <a16:creationId xmlns:a16="http://schemas.microsoft.com/office/drawing/2014/main" id="{A7B11A00-07C4-8F72-B42B-904131463E29}"/>
                          </a:ext>
                        </a:extLst>
                      </p:cNvPr>
                      <p:cNvPicPr/>
                      <p:nvPr/>
                    </p:nvPicPr>
                    <p:blipFill>
                      <a:blip r:embed="rId4"/>
                      <a:stretch>
                        <a:fillRect/>
                      </a:stretch>
                    </p:blipFill>
                    <p:spPr>
                      <a:xfrm>
                        <a:off x="2882034" y="1371603"/>
                        <a:ext cx="5612523" cy="5289070"/>
                      </a:xfrm>
                      <a:prstGeom prst="rect">
                        <a:avLst/>
                      </a:prstGeom>
                    </p:spPr>
                  </p:pic>
                </p:oleObj>
              </mc:Fallback>
            </mc:AlternateContent>
          </a:graphicData>
        </a:graphic>
      </p:graphicFrame>
    </p:spTree>
    <p:extLst>
      <p:ext uri="{BB962C8B-B14F-4D97-AF65-F5344CB8AC3E}">
        <p14:creationId xmlns:p14="http://schemas.microsoft.com/office/powerpoint/2010/main" val="2663290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3775-8534-E42A-9684-E91C5015227C}"/>
              </a:ext>
            </a:extLst>
          </p:cNvPr>
          <p:cNvSpPr>
            <a:spLocks noGrp="1"/>
          </p:cNvSpPr>
          <p:nvPr>
            <p:ph type="title"/>
          </p:nvPr>
        </p:nvSpPr>
        <p:spPr/>
        <p:txBody>
          <a:bodyPr>
            <a:normAutofit/>
          </a:bodyPr>
          <a:lstStyle/>
          <a:p>
            <a:r>
              <a:rPr lang="en-US" dirty="0"/>
              <a:t>8.2 Statement of Comprehensive Income</a:t>
            </a:r>
            <a:endParaRPr lang="en-ZA" dirty="0"/>
          </a:p>
        </p:txBody>
      </p:sp>
      <p:graphicFrame>
        <p:nvGraphicFramePr>
          <p:cNvPr id="3" name="Object 2">
            <a:extLst>
              <a:ext uri="{FF2B5EF4-FFF2-40B4-BE49-F238E27FC236}">
                <a16:creationId xmlns:a16="http://schemas.microsoft.com/office/drawing/2014/main" id="{B721E9A1-CA11-A64B-9525-DADA1A64B483}"/>
              </a:ext>
            </a:extLst>
          </p:cNvPr>
          <p:cNvGraphicFramePr>
            <a:graphicFrameLocks noChangeAspect="1"/>
          </p:cNvGraphicFramePr>
          <p:nvPr/>
        </p:nvGraphicFramePr>
        <p:xfrm>
          <a:off x="348357" y="1441738"/>
          <a:ext cx="5495395" cy="5146817"/>
        </p:xfrm>
        <a:graphic>
          <a:graphicData uri="http://schemas.openxmlformats.org/presentationml/2006/ole">
            <mc:AlternateContent xmlns:mc="http://schemas.openxmlformats.org/markup-compatibility/2006">
              <mc:Choice xmlns:v="urn:schemas-microsoft-com:vml" Requires="v">
                <p:oleObj name="Worksheet" r:id="rId2" imgW="4701717" imgH="5555193" progId="Excel.Sheet.12">
                  <p:embed/>
                </p:oleObj>
              </mc:Choice>
              <mc:Fallback>
                <p:oleObj name="Worksheet" r:id="rId2" imgW="4701717" imgH="5555193" progId="Excel.Sheet.12">
                  <p:embed/>
                  <p:pic>
                    <p:nvPicPr>
                      <p:cNvPr id="3" name="Object 2">
                        <a:extLst>
                          <a:ext uri="{FF2B5EF4-FFF2-40B4-BE49-F238E27FC236}">
                            <a16:creationId xmlns:a16="http://schemas.microsoft.com/office/drawing/2014/main" id="{B721E9A1-CA11-A64B-9525-DADA1A64B483}"/>
                          </a:ext>
                        </a:extLst>
                      </p:cNvPr>
                      <p:cNvPicPr/>
                      <p:nvPr/>
                    </p:nvPicPr>
                    <p:blipFill>
                      <a:blip r:embed="rId3"/>
                      <a:stretch>
                        <a:fillRect/>
                      </a:stretch>
                    </p:blipFill>
                    <p:spPr>
                      <a:xfrm>
                        <a:off x="348357" y="1441738"/>
                        <a:ext cx="5495395" cy="5146817"/>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1E6C650B-7A8F-A9DC-AC79-4FE26FFCA07A}"/>
              </a:ext>
            </a:extLst>
          </p:cNvPr>
          <p:cNvGraphicFramePr>
            <a:graphicFrameLocks noChangeAspect="1"/>
          </p:cNvGraphicFramePr>
          <p:nvPr/>
        </p:nvGraphicFramePr>
        <p:xfrm>
          <a:off x="6348250" y="2958446"/>
          <a:ext cx="5390290" cy="3088642"/>
        </p:xfrm>
        <a:graphic>
          <a:graphicData uri="http://schemas.openxmlformats.org/presentationml/2006/ole">
            <mc:AlternateContent xmlns:mc="http://schemas.openxmlformats.org/markup-compatibility/2006">
              <mc:Choice xmlns:v="urn:schemas-microsoft-com:vml" Requires="v">
                <p:oleObj name="Worksheet" r:id="rId4" imgW="4701717" imgH="2979286" progId="Excel.Sheet.12">
                  <p:embed/>
                </p:oleObj>
              </mc:Choice>
              <mc:Fallback>
                <p:oleObj name="Worksheet" r:id="rId4" imgW="4701717" imgH="2979286" progId="Excel.Sheet.12">
                  <p:embed/>
                  <p:pic>
                    <p:nvPicPr>
                      <p:cNvPr id="4" name="Object 3">
                        <a:extLst>
                          <a:ext uri="{FF2B5EF4-FFF2-40B4-BE49-F238E27FC236}">
                            <a16:creationId xmlns:a16="http://schemas.microsoft.com/office/drawing/2014/main" id="{1E6C650B-7A8F-A9DC-AC79-4FE26FFCA07A}"/>
                          </a:ext>
                        </a:extLst>
                      </p:cNvPr>
                      <p:cNvPicPr/>
                      <p:nvPr/>
                    </p:nvPicPr>
                    <p:blipFill>
                      <a:blip r:embed="rId5"/>
                      <a:stretch>
                        <a:fillRect/>
                      </a:stretch>
                    </p:blipFill>
                    <p:spPr>
                      <a:xfrm>
                        <a:off x="6348250" y="2958446"/>
                        <a:ext cx="5390290" cy="3088642"/>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204C8AFA-E1CF-679F-4C28-B954600EED54}"/>
              </a:ext>
            </a:extLst>
          </p:cNvPr>
          <p:cNvSpPr/>
          <p:nvPr/>
        </p:nvSpPr>
        <p:spPr>
          <a:xfrm>
            <a:off x="3683875" y="2364826"/>
            <a:ext cx="630621" cy="241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ectangle 6">
            <a:extLst>
              <a:ext uri="{FF2B5EF4-FFF2-40B4-BE49-F238E27FC236}">
                <a16:creationId xmlns:a16="http://schemas.microsoft.com/office/drawing/2014/main" id="{0DFD670F-CED2-0880-09C5-E7E7322C914C}"/>
              </a:ext>
            </a:extLst>
          </p:cNvPr>
          <p:cNvSpPr/>
          <p:nvPr/>
        </p:nvSpPr>
        <p:spPr>
          <a:xfrm>
            <a:off x="5021317" y="2364826"/>
            <a:ext cx="630621" cy="241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6" name="Group 15">
            <a:extLst>
              <a:ext uri="{FF2B5EF4-FFF2-40B4-BE49-F238E27FC236}">
                <a16:creationId xmlns:a16="http://schemas.microsoft.com/office/drawing/2014/main" id="{D8A17265-8D76-01C8-5A7D-9A7D406BDF9A}"/>
              </a:ext>
            </a:extLst>
          </p:cNvPr>
          <p:cNvGrpSpPr/>
          <p:nvPr/>
        </p:nvGrpSpPr>
        <p:grpSpPr>
          <a:xfrm>
            <a:off x="2785241" y="2134368"/>
            <a:ext cx="8953299" cy="503728"/>
            <a:chOff x="2785241" y="2134368"/>
            <a:chExt cx="8953299" cy="503728"/>
          </a:xfrm>
        </p:grpSpPr>
        <p:sp>
          <p:nvSpPr>
            <p:cNvPr id="5" name="Rectangle 4">
              <a:extLst>
                <a:ext uri="{FF2B5EF4-FFF2-40B4-BE49-F238E27FC236}">
                  <a16:creationId xmlns:a16="http://schemas.microsoft.com/office/drawing/2014/main" id="{0BBCF901-8282-1450-C5BC-52962FA8E7FC}"/>
                </a:ext>
              </a:extLst>
            </p:cNvPr>
            <p:cNvSpPr/>
            <p:nvPr/>
          </p:nvSpPr>
          <p:spPr>
            <a:xfrm>
              <a:off x="2785241" y="2396358"/>
              <a:ext cx="630621" cy="241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4" name="Group 13">
              <a:extLst>
                <a:ext uri="{FF2B5EF4-FFF2-40B4-BE49-F238E27FC236}">
                  <a16:creationId xmlns:a16="http://schemas.microsoft.com/office/drawing/2014/main" id="{B6443426-2089-F5E4-49FF-EFD53750C340}"/>
                </a:ext>
              </a:extLst>
            </p:cNvPr>
            <p:cNvGrpSpPr/>
            <p:nvPr/>
          </p:nvGrpSpPr>
          <p:grpSpPr>
            <a:xfrm>
              <a:off x="3783724" y="2134368"/>
              <a:ext cx="7954816" cy="476679"/>
              <a:chOff x="3783724" y="2134368"/>
              <a:chExt cx="7954816" cy="476679"/>
            </a:xfrm>
          </p:grpSpPr>
          <p:sp>
            <p:nvSpPr>
              <p:cNvPr id="8" name="TextBox 7">
                <a:extLst>
                  <a:ext uri="{FF2B5EF4-FFF2-40B4-BE49-F238E27FC236}">
                    <a16:creationId xmlns:a16="http://schemas.microsoft.com/office/drawing/2014/main" id="{FF2F6A8D-8ADC-B0B6-C0AB-3DAE22AC53BD}"/>
                  </a:ext>
                </a:extLst>
              </p:cNvPr>
              <p:cNvSpPr txBox="1"/>
              <p:nvPr/>
            </p:nvSpPr>
            <p:spPr>
              <a:xfrm>
                <a:off x="3783724" y="2355086"/>
                <a:ext cx="798785" cy="246221"/>
              </a:xfrm>
              <a:prstGeom prst="rect">
                <a:avLst/>
              </a:prstGeom>
              <a:noFill/>
            </p:spPr>
            <p:txBody>
              <a:bodyPr wrap="square" rtlCol="0">
                <a:spAutoFit/>
              </a:bodyPr>
              <a:lstStyle/>
              <a:p>
                <a:pPr algn="ctr"/>
                <a:r>
                  <a:rPr lang="en-ZA" sz="1000" dirty="0">
                    <a:latin typeface="Arial" panose="020B0604020202020204" pitchFamily="34" charset="0"/>
                    <a:cs typeface="Arial" panose="020B0604020202020204" pitchFamily="34" charset="0"/>
                  </a:rPr>
                  <a:t>2024</a:t>
                </a:r>
              </a:p>
            </p:txBody>
          </p:sp>
          <p:sp>
            <p:nvSpPr>
              <p:cNvPr id="10" name="TextBox 9">
                <a:extLst>
                  <a:ext uri="{FF2B5EF4-FFF2-40B4-BE49-F238E27FC236}">
                    <a16:creationId xmlns:a16="http://schemas.microsoft.com/office/drawing/2014/main" id="{9C5A4F79-B834-887F-EB46-83076E35799B}"/>
                  </a:ext>
                </a:extLst>
              </p:cNvPr>
              <p:cNvSpPr txBox="1"/>
              <p:nvPr/>
            </p:nvSpPr>
            <p:spPr>
              <a:xfrm>
                <a:off x="5031728" y="2349829"/>
                <a:ext cx="798785" cy="246221"/>
              </a:xfrm>
              <a:prstGeom prst="rect">
                <a:avLst/>
              </a:prstGeom>
              <a:noFill/>
            </p:spPr>
            <p:txBody>
              <a:bodyPr wrap="square" rtlCol="0">
                <a:spAutoFit/>
              </a:bodyPr>
              <a:lstStyle/>
              <a:p>
                <a:pPr algn="ctr"/>
                <a:r>
                  <a:rPr lang="en-ZA" sz="1000" dirty="0">
                    <a:latin typeface="Arial" panose="020B0604020202020204" pitchFamily="34" charset="0"/>
                    <a:cs typeface="Arial" panose="020B0604020202020204" pitchFamily="34" charset="0"/>
                  </a:rPr>
                  <a:t>2023</a:t>
                </a:r>
              </a:p>
            </p:txBody>
          </p:sp>
          <p:sp>
            <p:nvSpPr>
              <p:cNvPr id="11" name="TextBox 10">
                <a:extLst>
                  <a:ext uri="{FF2B5EF4-FFF2-40B4-BE49-F238E27FC236}">
                    <a16:creationId xmlns:a16="http://schemas.microsoft.com/office/drawing/2014/main" id="{40FC0BAE-D02A-D216-FC8E-D394BFB2CAE1}"/>
                  </a:ext>
                </a:extLst>
              </p:cNvPr>
              <p:cNvSpPr txBox="1"/>
              <p:nvPr/>
            </p:nvSpPr>
            <p:spPr>
              <a:xfrm>
                <a:off x="10939755" y="2364826"/>
                <a:ext cx="798785" cy="246221"/>
              </a:xfrm>
              <a:prstGeom prst="rect">
                <a:avLst/>
              </a:prstGeom>
              <a:noFill/>
            </p:spPr>
            <p:txBody>
              <a:bodyPr wrap="square" rtlCol="0">
                <a:spAutoFit/>
              </a:bodyPr>
              <a:lstStyle/>
              <a:p>
                <a:pPr algn="ctr"/>
                <a:r>
                  <a:rPr lang="en-ZA" sz="1000" dirty="0">
                    <a:latin typeface="Arial" panose="020B0604020202020204" pitchFamily="34" charset="0"/>
                    <a:cs typeface="Arial" panose="020B0604020202020204" pitchFamily="34" charset="0"/>
                  </a:rPr>
                  <a:t>2023</a:t>
                </a:r>
              </a:p>
            </p:txBody>
          </p:sp>
          <p:sp>
            <p:nvSpPr>
              <p:cNvPr id="12" name="TextBox 11">
                <a:extLst>
                  <a:ext uri="{FF2B5EF4-FFF2-40B4-BE49-F238E27FC236}">
                    <a16:creationId xmlns:a16="http://schemas.microsoft.com/office/drawing/2014/main" id="{3B1C3958-C54F-07E6-5C2C-E9B1EE9556B7}"/>
                  </a:ext>
                </a:extLst>
              </p:cNvPr>
              <p:cNvSpPr txBox="1"/>
              <p:nvPr/>
            </p:nvSpPr>
            <p:spPr>
              <a:xfrm>
                <a:off x="9690412" y="2349828"/>
                <a:ext cx="798785" cy="246221"/>
              </a:xfrm>
              <a:prstGeom prst="rect">
                <a:avLst/>
              </a:prstGeom>
              <a:noFill/>
            </p:spPr>
            <p:txBody>
              <a:bodyPr wrap="square" rtlCol="0">
                <a:spAutoFit/>
              </a:bodyPr>
              <a:lstStyle/>
              <a:p>
                <a:pPr algn="ctr"/>
                <a:r>
                  <a:rPr lang="en-ZA" sz="1000" dirty="0">
                    <a:latin typeface="Arial" panose="020B0604020202020204" pitchFamily="34" charset="0"/>
                    <a:cs typeface="Arial" panose="020B0604020202020204" pitchFamily="34" charset="0"/>
                  </a:rPr>
                  <a:t>2024</a:t>
                </a:r>
              </a:p>
            </p:txBody>
          </p:sp>
          <p:sp>
            <p:nvSpPr>
              <p:cNvPr id="13" name="TextBox 12">
                <a:extLst>
                  <a:ext uri="{FF2B5EF4-FFF2-40B4-BE49-F238E27FC236}">
                    <a16:creationId xmlns:a16="http://schemas.microsoft.com/office/drawing/2014/main" id="{189B10E1-3BC3-3C6C-E4A6-F8DA6E8846F4}"/>
                  </a:ext>
                </a:extLst>
              </p:cNvPr>
              <p:cNvSpPr txBox="1"/>
              <p:nvPr/>
            </p:nvSpPr>
            <p:spPr>
              <a:xfrm>
                <a:off x="6487848" y="2134368"/>
                <a:ext cx="3835165" cy="246221"/>
              </a:xfrm>
              <a:prstGeom prst="rect">
                <a:avLst/>
              </a:prstGeom>
              <a:noFill/>
            </p:spPr>
            <p:txBody>
              <a:bodyPr wrap="square" rtlCol="0">
                <a:spAutoFit/>
              </a:bodyPr>
              <a:lstStyle/>
              <a:p>
                <a:pPr algn="ctr"/>
                <a:r>
                  <a:rPr lang="en-ZA" sz="1000" kern="800" spc="130" dirty="0">
                    <a:latin typeface="Arial" panose="020B0604020202020204" pitchFamily="34" charset="0"/>
                    <a:cs typeface="Arial" panose="020B0604020202020204" pitchFamily="34" charset="0"/>
                  </a:rPr>
                  <a:t>Statement of Comprehensive Income continued </a:t>
                </a:r>
              </a:p>
            </p:txBody>
          </p:sp>
        </p:grpSp>
      </p:grpSp>
    </p:spTree>
    <p:extLst>
      <p:ext uri="{BB962C8B-B14F-4D97-AF65-F5344CB8AC3E}">
        <p14:creationId xmlns:p14="http://schemas.microsoft.com/office/powerpoint/2010/main" val="556760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A82EC-1874-6E6A-9C8C-89DFB2F3FB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D0BBBF-CB7A-315F-5E37-13DD9C195195}"/>
              </a:ext>
            </a:extLst>
          </p:cNvPr>
          <p:cNvSpPr>
            <a:spLocks noGrp="1"/>
          </p:cNvSpPr>
          <p:nvPr>
            <p:ph type="title"/>
          </p:nvPr>
        </p:nvSpPr>
        <p:spPr/>
        <p:txBody>
          <a:bodyPr>
            <a:normAutofit/>
          </a:bodyPr>
          <a:lstStyle/>
          <a:p>
            <a:r>
              <a:rPr lang="en-ZA" dirty="0"/>
              <a:t>8.3   Commentary </a:t>
            </a:r>
            <a:endParaRPr lang="en-ZA" sz="2200" dirty="0"/>
          </a:p>
        </p:txBody>
      </p:sp>
      <p:sp>
        <p:nvSpPr>
          <p:cNvPr id="3" name="Text Placeholder 2">
            <a:extLst>
              <a:ext uri="{FF2B5EF4-FFF2-40B4-BE49-F238E27FC236}">
                <a16:creationId xmlns:a16="http://schemas.microsoft.com/office/drawing/2014/main" id="{20409F0D-421C-CA39-0FFC-60F5D57FE549}"/>
              </a:ext>
            </a:extLst>
          </p:cNvPr>
          <p:cNvSpPr>
            <a:spLocks noGrp="1"/>
          </p:cNvSpPr>
          <p:nvPr>
            <p:ph type="body" sz="quarter" idx="10"/>
          </p:nvPr>
        </p:nvSpPr>
        <p:spPr>
          <a:xfrm>
            <a:off x="579583" y="1655746"/>
            <a:ext cx="9926078" cy="5024284"/>
          </a:xfrm>
        </p:spPr>
        <p:txBody>
          <a:bodyPr>
            <a:normAutofit/>
          </a:bodyPr>
          <a:lstStyle/>
          <a:p>
            <a:pPr>
              <a:lnSpc>
                <a:spcPct val="150000"/>
              </a:lnSpc>
              <a:buBlip>
                <a:blip r:embed="rId2"/>
              </a:buBlip>
            </a:pPr>
            <a:r>
              <a:rPr lang="en-ZA" dirty="0"/>
              <a:t>Clean Audit Report</a:t>
            </a:r>
          </a:p>
          <a:p>
            <a:pPr>
              <a:lnSpc>
                <a:spcPct val="150000"/>
              </a:lnSpc>
              <a:buBlip>
                <a:blip r:embed="rId2"/>
              </a:buBlip>
            </a:pPr>
            <a:r>
              <a:rPr lang="en-ZA" dirty="0"/>
              <a:t>Income Tax Exempt</a:t>
            </a:r>
          </a:p>
          <a:p>
            <a:pPr>
              <a:lnSpc>
                <a:spcPct val="150000"/>
              </a:lnSpc>
              <a:buBlip>
                <a:blip r:embed="rId2"/>
              </a:buBlip>
            </a:pPr>
            <a:r>
              <a:rPr lang="en-ZA" dirty="0"/>
              <a:t>Additions to Property Plant and Equipment of R 30 338– paid cash </a:t>
            </a:r>
          </a:p>
          <a:p>
            <a:pPr>
              <a:lnSpc>
                <a:spcPct val="150000"/>
              </a:lnSpc>
              <a:buBlip>
                <a:blip r:embed="rId2"/>
              </a:buBlip>
            </a:pPr>
            <a:r>
              <a:rPr lang="en-ZA" dirty="0"/>
              <a:t>Repairs &amp; Maintenance managed well at R 31 419 this year.</a:t>
            </a:r>
          </a:p>
          <a:p>
            <a:pPr>
              <a:lnSpc>
                <a:spcPct val="150000"/>
              </a:lnSpc>
              <a:buBlip>
                <a:blip r:embed="rId2"/>
              </a:buBlip>
            </a:pPr>
            <a:r>
              <a:rPr lang="en-ZA" dirty="0"/>
              <a:t>Net book value of Property Plant &amp; Equipment now  R 483 095 after the above additions</a:t>
            </a:r>
          </a:p>
          <a:p>
            <a:pPr>
              <a:lnSpc>
                <a:spcPct val="150000"/>
              </a:lnSpc>
              <a:buBlip>
                <a:blip r:embed="rId2"/>
              </a:buBlip>
            </a:pPr>
            <a:r>
              <a:rPr lang="en-ZA" dirty="0"/>
              <a:t>Surplus income for the year of R 87 1916 ( R759 353 in 2023) and cumulative surplus of R3 210 375</a:t>
            </a:r>
          </a:p>
        </p:txBody>
      </p:sp>
      <p:pic>
        <p:nvPicPr>
          <p:cNvPr id="11266" name="Picture 2" descr="How to build a graphic design budget - 99designs">
            <a:extLst>
              <a:ext uri="{FF2B5EF4-FFF2-40B4-BE49-F238E27FC236}">
                <a16:creationId xmlns:a16="http://schemas.microsoft.com/office/drawing/2014/main" id="{736534FA-B28F-44C7-2B2F-C70D82649658}"/>
              </a:ext>
            </a:extLst>
          </p:cNvPr>
          <p:cNvPicPr>
            <a:picLocks noChangeAspect="1" noChangeArrowheads="1"/>
          </p:cNvPicPr>
          <p:nvPr/>
        </p:nvPicPr>
        <p:blipFill rotWithShape="1">
          <a:blip r:embed="rId3">
            <a:clrChange>
              <a:clrFrom>
                <a:srgbClr val="E0F0D6"/>
              </a:clrFrom>
              <a:clrTo>
                <a:srgbClr val="E0F0D6">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t="20730" b="13913"/>
          <a:stretch/>
        </p:blipFill>
        <p:spPr bwMode="auto">
          <a:xfrm>
            <a:off x="8355696" y="1471294"/>
            <a:ext cx="3256721" cy="212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622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7F050-2E9A-7600-1577-F925C3E68F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B6EB52-1F01-747C-7CF4-9D79CFFBB738}"/>
              </a:ext>
            </a:extLst>
          </p:cNvPr>
          <p:cNvSpPr>
            <a:spLocks noGrp="1"/>
          </p:cNvSpPr>
          <p:nvPr>
            <p:ph type="title"/>
          </p:nvPr>
        </p:nvSpPr>
        <p:spPr/>
        <p:txBody>
          <a:bodyPr>
            <a:normAutofit/>
          </a:bodyPr>
          <a:lstStyle/>
          <a:p>
            <a:r>
              <a:rPr lang="en-ZA" dirty="0"/>
              <a:t>8.3   Commentary </a:t>
            </a:r>
            <a:endParaRPr lang="en-ZA" sz="2200" dirty="0"/>
          </a:p>
        </p:txBody>
      </p:sp>
      <p:sp>
        <p:nvSpPr>
          <p:cNvPr id="3" name="Text Placeholder 2">
            <a:extLst>
              <a:ext uri="{FF2B5EF4-FFF2-40B4-BE49-F238E27FC236}">
                <a16:creationId xmlns:a16="http://schemas.microsoft.com/office/drawing/2014/main" id="{405C765B-7DD5-583C-D743-5F2E5CDBA594}"/>
              </a:ext>
            </a:extLst>
          </p:cNvPr>
          <p:cNvSpPr>
            <a:spLocks noGrp="1"/>
          </p:cNvSpPr>
          <p:nvPr>
            <p:ph type="body" sz="quarter" idx="10"/>
          </p:nvPr>
        </p:nvSpPr>
        <p:spPr>
          <a:xfrm>
            <a:off x="659698" y="1533525"/>
            <a:ext cx="10872604" cy="5024284"/>
          </a:xfrm>
        </p:spPr>
        <p:txBody>
          <a:bodyPr>
            <a:normAutofit fontScale="92500" lnSpcReduction="20000"/>
          </a:bodyPr>
          <a:lstStyle/>
          <a:p>
            <a:pPr>
              <a:lnSpc>
                <a:spcPct val="150000"/>
              </a:lnSpc>
              <a:buBlip>
                <a:blip r:embed="rId2"/>
              </a:buBlip>
            </a:pPr>
            <a:r>
              <a:rPr lang="en-ZA" dirty="0"/>
              <a:t>Cash reserves of  R 2 856 957 at year end (up from R 1 467 091 in 2023)</a:t>
            </a:r>
          </a:p>
          <a:p>
            <a:pPr>
              <a:lnSpc>
                <a:spcPct val="150000"/>
              </a:lnSpc>
              <a:buBlip>
                <a:blip r:embed="rId2"/>
              </a:buBlip>
            </a:pPr>
            <a:r>
              <a:rPr lang="en-ZA" dirty="0"/>
              <a:t>Expenditure increased by 10.6 % (cleaning and environment and public safety)</a:t>
            </a:r>
          </a:p>
          <a:p>
            <a:pPr>
              <a:lnSpc>
                <a:spcPct val="150000"/>
              </a:lnSpc>
              <a:buBlip>
                <a:blip r:embed="rId2"/>
              </a:buBlip>
            </a:pPr>
            <a:r>
              <a:rPr lang="en-ZA" dirty="0"/>
              <a:t>Income increased by 12.68 % as a result of budgeted income increase of 8.5 %  and release of retentions of R 347 558</a:t>
            </a:r>
          </a:p>
          <a:p>
            <a:pPr>
              <a:lnSpc>
                <a:spcPct val="150000"/>
              </a:lnSpc>
              <a:buBlip>
                <a:blip r:embed="rId2"/>
              </a:buBlip>
            </a:pPr>
            <a:r>
              <a:rPr lang="en-ZA" dirty="0"/>
              <a:t>Interest received increased  to R 138 849 from R 90 131 in 2023.</a:t>
            </a:r>
          </a:p>
          <a:p>
            <a:pPr>
              <a:lnSpc>
                <a:spcPct val="150000"/>
              </a:lnSpc>
              <a:buBlip>
                <a:blip r:embed="rId2"/>
              </a:buBlip>
            </a:pPr>
            <a:r>
              <a:rPr lang="en-ZA" dirty="0"/>
              <a:t>Aim is to build cash reserves further and to pay cash for new cameras which were meant to be purchased this year but delayed into 2025.</a:t>
            </a:r>
          </a:p>
          <a:p>
            <a:pPr>
              <a:lnSpc>
                <a:spcPct val="150000"/>
              </a:lnSpc>
              <a:buBlip>
                <a:blip r:embed="rId2"/>
              </a:buBlip>
            </a:pPr>
            <a:r>
              <a:rPr lang="en-ZA" dirty="0"/>
              <a:t>This will mean higher depreciation but no leasing costs once current lease ends (was a cost of ± R 240 000 p.a.)</a:t>
            </a:r>
          </a:p>
          <a:p>
            <a:pPr>
              <a:lnSpc>
                <a:spcPct val="150000"/>
              </a:lnSpc>
              <a:buBlip>
                <a:blip r:embed="rId2"/>
              </a:buBlip>
            </a:pPr>
            <a:r>
              <a:rPr lang="en-ZA" dirty="0"/>
              <a:t>Surplus going forward will be allocated to new projects and a capital expenditure reserve which will be used to replace equipment </a:t>
            </a:r>
          </a:p>
        </p:txBody>
      </p:sp>
    </p:spTree>
    <p:extLst>
      <p:ext uri="{BB962C8B-B14F-4D97-AF65-F5344CB8AC3E}">
        <p14:creationId xmlns:p14="http://schemas.microsoft.com/office/powerpoint/2010/main" val="1063039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B7909D-D5CF-4CD8-9906-416EA5CE7356}"/>
              </a:ext>
            </a:extLst>
          </p:cNvPr>
          <p:cNvSpPr>
            <a:spLocks noGrp="1"/>
          </p:cNvSpPr>
          <p:nvPr>
            <p:ph type="body" sz="quarter" idx="10"/>
          </p:nvPr>
        </p:nvSpPr>
        <p:spPr>
          <a:xfrm>
            <a:off x="579583" y="1608259"/>
            <a:ext cx="11064875" cy="4871811"/>
          </a:xfrm>
        </p:spPr>
        <p:txBody>
          <a:bodyPr>
            <a:normAutofit/>
          </a:bodyPr>
          <a:lstStyle/>
          <a:p>
            <a:pPr>
              <a:lnSpc>
                <a:spcPct val="150000"/>
              </a:lnSpc>
              <a:spcBef>
                <a:spcPts val="0"/>
              </a:spcBef>
              <a:spcAft>
                <a:spcPts val="0"/>
              </a:spcAft>
              <a:buBlip>
                <a:blip r:embed="rId3"/>
              </a:buBlip>
            </a:pPr>
            <a:r>
              <a:rPr lang="en-US" sz="2000" dirty="0"/>
              <a:t>The Financial Year runs from  1 July to  30 June </a:t>
            </a:r>
          </a:p>
          <a:p>
            <a:pPr>
              <a:lnSpc>
                <a:spcPct val="150000"/>
              </a:lnSpc>
              <a:spcBef>
                <a:spcPts val="0"/>
              </a:spcBef>
              <a:spcAft>
                <a:spcPts val="0"/>
              </a:spcAft>
              <a:buBlip>
                <a:blip r:embed="rId3"/>
              </a:buBlip>
            </a:pPr>
            <a:r>
              <a:rPr lang="en-US" sz="2000" dirty="0"/>
              <a:t>Additional rates are determined every 5 years through a detailed process: </a:t>
            </a:r>
          </a:p>
          <a:p>
            <a:pPr marL="893763" lvl="1" indent="-441325">
              <a:lnSpc>
                <a:spcPct val="150000"/>
              </a:lnSpc>
              <a:spcBef>
                <a:spcPts val="0"/>
              </a:spcBef>
              <a:spcAft>
                <a:spcPts val="0"/>
              </a:spcAft>
              <a:buFont typeface="Courier New" panose="02070309020205020404" pitchFamily="49" charset="0"/>
              <a:buChar char="o"/>
            </a:pPr>
            <a:r>
              <a:rPr lang="en-US" sz="2000" dirty="0"/>
              <a:t>5-year Business &amp; Implementation Plan</a:t>
            </a:r>
          </a:p>
          <a:p>
            <a:pPr marL="893763" lvl="1" indent="-441325">
              <a:lnSpc>
                <a:spcPct val="150000"/>
              </a:lnSpc>
              <a:spcBef>
                <a:spcPts val="0"/>
              </a:spcBef>
              <a:spcAft>
                <a:spcPts val="0"/>
              </a:spcAft>
              <a:buFont typeface="Courier New" panose="02070309020205020404" pitchFamily="49" charset="0"/>
              <a:buChar char="o"/>
            </a:pPr>
            <a:r>
              <a:rPr lang="en-US" sz="2000" dirty="0"/>
              <a:t>5-year Budget</a:t>
            </a:r>
          </a:p>
          <a:p>
            <a:pPr>
              <a:lnSpc>
                <a:spcPct val="150000"/>
              </a:lnSpc>
              <a:spcBef>
                <a:spcPts val="0"/>
              </a:spcBef>
              <a:spcAft>
                <a:spcPts val="0"/>
              </a:spcAft>
              <a:buBlip>
                <a:blip r:embed="rId3"/>
              </a:buBlip>
            </a:pPr>
            <a:r>
              <a:rPr lang="en-US" sz="2000" dirty="0"/>
              <a:t>Budgeting is done on a Cash Flow basis with </a:t>
            </a:r>
            <a:r>
              <a:rPr lang="en-US" sz="2000" b="1" i="1" dirty="0">
                <a:solidFill>
                  <a:schemeClr val="accent1"/>
                </a:solidFill>
              </a:rPr>
              <a:t>Income = Expenses + Capex</a:t>
            </a:r>
          </a:p>
          <a:p>
            <a:pPr>
              <a:lnSpc>
                <a:spcPct val="150000"/>
              </a:lnSpc>
              <a:spcBef>
                <a:spcPts val="0"/>
              </a:spcBef>
              <a:spcAft>
                <a:spcPts val="0"/>
              </a:spcAft>
              <a:buBlip>
                <a:blip r:embed="rId3"/>
              </a:buBlip>
            </a:pPr>
            <a:r>
              <a:rPr lang="en-US" sz="2000" dirty="0"/>
              <a:t>The approval process is rigorous: </a:t>
            </a:r>
          </a:p>
          <a:p>
            <a:pPr marL="893763" lvl="1" indent="-441325">
              <a:lnSpc>
                <a:spcPct val="150000"/>
              </a:lnSpc>
              <a:spcBef>
                <a:spcPts val="0"/>
              </a:spcBef>
              <a:spcAft>
                <a:spcPts val="0"/>
              </a:spcAft>
              <a:buFont typeface="Courier New" panose="02070309020205020404" pitchFamily="49" charset="0"/>
              <a:buChar char="o"/>
            </a:pPr>
            <a:r>
              <a:rPr lang="en-US" sz="2000" dirty="0"/>
              <a:t>Debated &amp; Approved by the LSRA Board</a:t>
            </a:r>
          </a:p>
          <a:p>
            <a:pPr marL="893763" lvl="1" indent="-441325">
              <a:lnSpc>
                <a:spcPct val="150000"/>
              </a:lnSpc>
              <a:spcBef>
                <a:spcPts val="0"/>
              </a:spcBef>
              <a:spcAft>
                <a:spcPts val="0"/>
              </a:spcAft>
              <a:buFont typeface="Courier New" panose="02070309020205020404" pitchFamily="49" charset="0"/>
              <a:buChar char="o"/>
            </a:pPr>
            <a:r>
              <a:rPr lang="en-US" sz="2000" dirty="0"/>
              <a:t>Submitted for Modeling &amp; Approval by the City of Cape Town </a:t>
            </a:r>
          </a:p>
          <a:p>
            <a:pPr marL="893763" lvl="1" indent="-441325">
              <a:lnSpc>
                <a:spcPct val="150000"/>
              </a:lnSpc>
              <a:spcBef>
                <a:spcPts val="0"/>
              </a:spcBef>
              <a:spcAft>
                <a:spcPts val="0"/>
              </a:spcAft>
              <a:buFont typeface="Courier New" panose="02070309020205020404" pitchFamily="49" charset="0"/>
              <a:buChar char="o"/>
            </a:pPr>
            <a:r>
              <a:rPr lang="en-US" sz="2000" dirty="0"/>
              <a:t>Tabled for Approval at the LSRA AGM </a:t>
            </a:r>
          </a:p>
          <a:p>
            <a:pPr>
              <a:lnSpc>
                <a:spcPct val="150000"/>
              </a:lnSpc>
              <a:spcBef>
                <a:spcPts val="0"/>
              </a:spcBef>
              <a:spcAft>
                <a:spcPts val="0"/>
              </a:spcAft>
              <a:buBlip>
                <a:blip r:embed="rId3"/>
              </a:buBlip>
            </a:pPr>
            <a:r>
              <a:rPr lang="en-US" sz="2000" dirty="0"/>
              <a:t>The new current  5 year Budget &amp; Plans 2025 – 2029 as approved at 2023 AGM </a:t>
            </a:r>
          </a:p>
          <a:p>
            <a:pPr marL="0" indent="0">
              <a:lnSpc>
                <a:spcPct val="150000"/>
              </a:lnSpc>
              <a:spcBef>
                <a:spcPts val="0"/>
              </a:spcBef>
              <a:spcAft>
                <a:spcPts val="0"/>
              </a:spcAft>
              <a:buNone/>
            </a:pPr>
            <a:endParaRPr lang="en-US" sz="2000" dirty="0"/>
          </a:p>
        </p:txBody>
      </p:sp>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normAutofit/>
          </a:bodyPr>
          <a:lstStyle/>
          <a:p>
            <a:r>
              <a:rPr lang="en-ZA" dirty="0"/>
              <a:t>8.4 Implementation &amp; Business Plan</a:t>
            </a:r>
            <a:endParaRPr lang="en-ZA" sz="2200" dirty="0"/>
          </a:p>
        </p:txBody>
      </p:sp>
    </p:spTree>
    <p:extLst>
      <p:ext uri="{BB962C8B-B14F-4D97-AF65-F5344CB8AC3E}">
        <p14:creationId xmlns:p14="http://schemas.microsoft.com/office/powerpoint/2010/main" val="45803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B7909D-D5CF-4CD8-9906-416EA5CE7356}"/>
              </a:ext>
            </a:extLst>
          </p:cNvPr>
          <p:cNvSpPr>
            <a:spLocks noGrp="1"/>
          </p:cNvSpPr>
          <p:nvPr>
            <p:ph type="body" sz="quarter" idx="10"/>
          </p:nvPr>
        </p:nvSpPr>
        <p:spPr>
          <a:xfrm>
            <a:off x="609600" y="1450604"/>
            <a:ext cx="11235559" cy="5093631"/>
          </a:xfrm>
        </p:spPr>
        <p:txBody>
          <a:bodyPr>
            <a:noAutofit/>
          </a:bodyPr>
          <a:lstStyle/>
          <a:p>
            <a:pPr>
              <a:lnSpc>
                <a:spcPct val="160000"/>
              </a:lnSpc>
              <a:spcBef>
                <a:spcPts val="0"/>
              </a:spcBef>
              <a:spcAft>
                <a:spcPts val="0"/>
              </a:spcAft>
              <a:buBlip>
                <a:blip r:embed="rId2"/>
              </a:buBlip>
            </a:pPr>
            <a:r>
              <a:rPr lang="en-US" sz="1700" dirty="0"/>
              <a:t>6.5 %  from 1</a:t>
            </a:r>
            <a:r>
              <a:rPr lang="en-US" sz="1700" baseline="30000" dirty="0"/>
              <a:t>st</a:t>
            </a:r>
            <a:r>
              <a:rPr lang="en-US" sz="1700" dirty="0"/>
              <a:t> July 2024 (down from 8.5 % last year )</a:t>
            </a:r>
          </a:p>
          <a:p>
            <a:pPr>
              <a:lnSpc>
                <a:spcPct val="160000"/>
              </a:lnSpc>
              <a:spcBef>
                <a:spcPts val="0"/>
              </a:spcBef>
              <a:spcAft>
                <a:spcPts val="0"/>
              </a:spcAft>
              <a:buBlip>
                <a:blip r:embed="rId2"/>
              </a:buBlip>
            </a:pPr>
            <a:r>
              <a:rPr lang="en-US" sz="1700" dirty="0"/>
              <a:t>The actual amount charged to each property is determined by the relative value of each property to the total municipal value of the whole of Llandudno</a:t>
            </a:r>
          </a:p>
          <a:p>
            <a:pPr marL="893763" lvl="2" indent="-357188">
              <a:lnSpc>
                <a:spcPct val="160000"/>
              </a:lnSpc>
              <a:spcBef>
                <a:spcPts val="0"/>
              </a:spcBef>
              <a:spcAft>
                <a:spcPts val="0"/>
              </a:spcAft>
              <a:buFont typeface="Courier New" panose="02070309020205020404" pitchFamily="49" charset="0"/>
              <a:buChar char="o"/>
            </a:pPr>
            <a:r>
              <a:rPr lang="en-US" sz="1700" dirty="0" err="1"/>
              <a:t>e.g</a:t>
            </a:r>
            <a:r>
              <a:rPr lang="en-US" sz="1700" dirty="0"/>
              <a:t>: If your property is valued at  1% of the total value of Llandudno, your additional rates bill will be 1% of the budget of the LSRA</a:t>
            </a:r>
          </a:p>
          <a:p>
            <a:pPr>
              <a:lnSpc>
                <a:spcPct val="160000"/>
              </a:lnSpc>
              <a:spcBef>
                <a:spcPts val="0"/>
              </a:spcBef>
              <a:spcAft>
                <a:spcPts val="0"/>
              </a:spcAft>
              <a:buBlip>
                <a:blip r:embed="rId2"/>
              </a:buBlip>
            </a:pPr>
            <a:r>
              <a:rPr lang="en-US" sz="1700" dirty="0"/>
              <a:t>Irrespective of what changes there are in the municipal values, the </a:t>
            </a:r>
            <a:r>
              <a:rPr lang="en-US" sz="1700" b="1" dirty="0"/>
              <a:t>owners are charged </a:t>
            </a:r>
            <a:r>
              <a:rPr lang="en-US" sz="1700" dirty="0"/>
              <a:t>and the </a:t>
            </a:r>
            <a:r>
              <a:rPr lang="en-US" sz="1700" b="1" dirty="0"/>
              <a:t>LSRA receives </a:t>
            </a:r>
            <a:r>
              <a:rPr lang="en-US" sz="1700" dirty="0"/>
              <a:t>the </a:t>
            </a:r>
            <a:r>
              <a:rPr lang="en-US" sz="1700" b="1" dirty="0"/>
              <a:t>Budgeted Income only</a:t>
            </a:r>
          </a:p>
          <a:p>
            <a:pPr>
              <a:lnSpc>
                <a:spcPct val="160000"/>
              </a:lnSpc>
              <a:spcBef>
                <a:spcPts val="0"/>
              </a:spcBef>
              <a:spcAft>
                <a:spcPts val="0"/>
              </a:spcAft>
              <a:buBlip>
                <a:blip r:embed="rId2"/>
              </a:buBlip>
            </a:pPr>
            <a:r>
              <a:rPr lang="en-US" sz="1700" dirty="0"/>
              <a:t>The municipal revaluations every 3 years does not impact this budget as we only recover agreed budget.</a:t>
            </a:r>
          </a:p>
          <a:p>
            <a:pPr marL="893763" lvl="1" indent="-357188">
              <a:lnSpc>
                <a:spcPct val="160000"/>
              </a:lnSpc>
              <a:spcBef>
                <a:spcPts val="0"/>
              </a:spcBef>
              <a:spcAft>
                <a:spcPts val="0"/>
              </a:spcAft>
              <a:buFont typeface="Courier New" panose="02070309020205020404" pitchFamily="49" charset="0"/>
              <a:buChar char="o"/>
            </a:pPr>
            <a:r>
              <a:rPr lang="en-US" sz="1700" dirty="0"/>
              <a:t>An overall higher valuation does not automatically translate to a higher budget</a:t>
            </a:r>
          </a:p>
          <a:p>
            <a:pPr marL="893763" lvl="1" indent="-357188">
              <a:lnSpc>
                <a:spcPct val="160000"/>
              </a:lnSpc>
              <a:spcBef>
                <a:spcPts val="0"/>
              </a:spcBef>
              <a:spcAft>
                <a:spcPts val="0"/>
              </a:spcAft>
              <a:buFont typeface="Courier New" panose="02070309020205020404" pitchFamily="49" charset="0"/>
              <a:buChar char="o"/>
            </a:pPr>
            <a:r>
              <a:rPr lang="en-US" sz="1700" dirty="0"/>
              <a:t>An overall change in municipal valuations only determines the proportionate amount charged to each property</a:t>
            </a:r>
          </a:p>
          <a:p>
            <a:pPr marL="893763" lvl="1" indent="-357188">
              <a:lnSpc>
                <a:spcPct val="160000"/>
              </a:lnSpc>
              <a:spcBef>
                <a:spcPts val="0"/>
              </a:spcBef>
              <a:spcAft>
                <a:spcPts val="0"/>
              </a:spcAft>
              <a:buFont typeface="Courier New" panose="02070309020205020404" pitchFamily="49" charset="0"/>
              <a:buChar char="o"/>
            </a:pPr>
            <a:r>
              <a:rPr lang="en-US" sz="1700" dirty="0"/>
              <a:t>1% different in rates increase only amounts to 46 000 per annum which divided by the number of properties is miniscule</a:t>
            </a:r>
          </a:p>
          <a:p>
            <a:pPr marL="0" indent="0">
              <a:lnSpc>
                <a:spcPct val="160000"/>
              </a:lnSpc>
              <a:spcBef>
                <a:spcPts val="0"/>
              </a:spcBef>
              <a:spcAft>
                <a:spcPts val="0"/>
              </a:spcAft>
              <a:buNone/>
            </a:pPr>
            <a:endParaRPr lang="en-US" sz="1700" dirty="0"/>
          </a:p>
        </p:txBody>
      </p:sp>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normAutofit/>
          </a:bodyPr>
          <a:lstStyle/>
          <a:p>
            <a:r>
              <a:rPr lang="en-ZA" dirty="0"/>
              <a:t>8.5   Increase in SRA Levy on Rates Bill</a:t>
            </a:r>
          </a:p>
        </p:txBody>
      </p:sp>
    </p:spTree>
    <p:extLst>
      <p:ext uri="{BB962C8B-B14F-4D97-AF65-F5344CB8AC3E}">
        <p14:creationId xmlns:p14="http://schemas.microsoft.com/office/powerpoint/2010/main" val="651909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B774E-CCE4-495E-B7AB-C5ABFFD94D53}"/>
              </a:ext>
            </a:extLst>
          </p:cNvPr>
          <p:cNvSpPr>
            <a:spLocks noGrp="1"/>
          </p:cNvSpPr>
          <p:nvPr>
            <p:ph type="title"/>
          </p:nvPr>
        </p:nvSpPr>
        <p:spPr>
          <a:xfrm>
            <a:off x="579600" y="471600"/>
            <a:ext cx="10890467" cy="831274"/>
          </a:xfrm>
        </p:spPr>
        <p:txBody>
          <a:bodyPr>
            <a:normAutofit/>
          </a:bodyPr>
          <a:lstStyle/>
          <a:p>
            <a:r>
              <a:rPr lang="en-ZA" dirty="0"/>
              <a:t>3 &amp; 4.   Membership, Quorum &amp; Proxies</a:t>
            </a:r>
          </a:p>
        </p:txBody>
      </p:sp>
      <p:sp>
        <p:nvSpPr>
          <p:cNvPr id="8" name="TextBox 7">
            <a:extLst>
              <a:ext uri="{FF2B5EF4-FFF2-40B4-BE49-F238E27FC236}">
                <a16:creationId xmlns:a16="http://schemas.microsoft.com/office/drawing/2014/main" id="{C2A55D9A-3C13-7A62-0A6C-2E1D854B53BE}"/>
              </a:ext>
            </a:extLst>
          </p:cNvPr>
          <p:cNvSpPr txBox="1"/>
          <p:nvPr/>
        </p:nvSpPr>
        <p:spPr>
          <a:xfrm>
            <a:off x="579600" y="1352568"/>
            <a:ext cx="5689555" cy="5317161"/>
          </a:xfrm>
          <a:prstGeom prst="rect">
            <a:avLst/>
          </a:prstGeom>
          <a:solidFill>
            <a:schemeClr val="bg1"/>
          </a:solidFill>
        </p:spPr>
        <p:txBody>
          <a:bodyPr wrap="square" rtlCol="0">
            <a:spAutoFit/>
          </a:bodyPr>
          <a:lstStyle/>
          <a:p>
            <a:pPr>
              <a:lnSpc>
                <a:spcPct val="150000"/>
              </a:lnSpc>
            </a:pPr>
            <a:r>
              <a:rPr lang="en-ZA" sz="2200" dirty="0"/>
              <a:t>Membership</a:t>
            </a:r>
          </a:p>
          <a:p>
            <a:pPr marL="357179" lvl="1" indent="-357179">
              <a:lnSpc>
                <a:spcPct val="150000"/>
              </a:lnSpc>
              <a:buClr>
                <a:srgbClr val="237CB7"/>
              </a:buClr>
              <a:buSzPct val="80000"/>
              <a:buFont typeface="Wingdings" panose="05000000000000000000" pitchFamily="2" charset="2"/>
              <a:buChar char="§"/>
            </a:pPr>
            <a:r>
              <a:rPr lang="en-US" sz="2400" baseline="30000" dirty="0"/>
              <a:t>316 properties- all pay SRA levy whether members or not</a:t>
            </a:r>
          </a:p>
          <a:p>
            <a:pPr marL="357179" lvl="1" indent="-357179">
              <a:lnSpc>
                <a:spcPct val="150000"/>
              </a:lnSpc>
              <a:buClr>
                <a:srgbClr val="237CB7"/>
              </a:buClr>
              <a:buSzPct val="80000"/>
              <a:buFont typeface="Wingdings" panose="05000000000000000000" pitchFamily="2" charset="2"/>
              <a:buChar char="§"/>
            </a:pPr>
            <a:r>
              <a:rPr lang="en-US" sz="2400" baseline="30000" dirty="0"/>
              <a:t>2024: 192 members </a:t>
            </a:r>
          </a:p>
          <a:p>
            <a:pPr marL="357179" lvl="1" indent="-357179">
              <a:lnSpc>
                <a:spcPct val="150000"/>
              </a:lnSpc>
              <a:buClr>
                <a:srgbClr val="237CB7"/>
              </a:buClr>
              <a:buSzPct val="80000"/>
              <a:buFont typeface="Wingdings" panose="05000000000000000000" pitchFamily="2" charset="2"/>
              <a:buChar char="§"/>
            </a:pPr>
            <a:r>
              <a:rPr lang="en-US" sz="2400" baseline="30000" dirty="0"/>
              <a:t>2023: 192 members – 60.0% of properties represented</a:t>
            </a:r>
          </a:p>
          <a:p>
            <a:pPr marL="0" lvl="1">
              <a:lnSpc>
                <a:spcPct val="150000"/>
              </a:lnSpc>
              <a:buClr>
                <a:srgbClr val="237CB7"/>
              </a:buClr>
              <a:buSzPct val="80000"/>
            </a:pPr>
            <a:r>
              <a:rPr lang="en-US" sz="2400" baseline="30000" dirty="0"/>
              <a:t>	(with 180 eligible to vote)</a:t>
            </a:r>
          </a:p>
          <a:p>
            <a:pPr marL="357179" lvl="1" indent="-357179">
              <a:lnSpc>
                <a:spcPct val="150000"/>
              </a:lnSpc>
              <a:buClr>
                <a:srgbClr val="237CB7"/>
              </a:buClr>
              <a:buSzPct val="80000"/>
              <a:buFont typeface="Wingdings" panose="05000000000000000000" pitchFamily="2" charset="2"/>
              <a:buChar char="§"/>
            </a:pPr>
            <a:r>
              <a:rPr lang="en-US" sz="2400" baseline="30000" dirty="0"/>
              <a:t>2022: 210 members – 66.5% of properties represented</a:t>
            </a:r>
          </a:p>
          <a:p>
            <a:pPr marL="357179" lvl="1" indent="-357179">
              <a:lnSpc>
                <a:spcPct val="150000"/>
              </a:lnSpc>
              <a:buClr>
                <a:srgbClr val="237CB7"/>
              </a:buClr>
              <a:buSzPct val="80000"/>
              <a:buFont typeface="Wingdings" panose="05000000000000000000" pitchFamily="2" charset="2"/>
              <a:buChar char="§"/>
            </a:pPr>
            <a:r>
              <a:rPr lang="en-US" sz="2400" baseline="30000" dirty="0"/>
              <a:t>2021:</a:t>
            </a:r>
            <a:r>
              <a:rPr lang="en-US" sz="2400" dirty="0"/>
              <a:t>  </a:t>
            </a:r>
            <a:r>
              <a:rPr lang="en-US" sz="2400" baseline="30000" dirty="0"/>
              <a:t>210</a:t>
            </a:r>
            <a:r>
              <a:rPr lang="en-US" sz="2400" dirty="0"/>
              <a:t> </a:t>
            </a:r>
            <a:r>
              <a:rPr lang="en-US" sz="2400" baseline="30000" dirty="0"/>
              <a:t>members - 66.5% of properties represented</a:t>
            </a:r>
          </a:p>
          <a:p>
            <a:pPr marL="357179" lvl="1" indent="-357179">
              <a:lnSpc>
                <a:spcPct val="150000"/>
              </a:lnSpc>
              <a:buClr>
                <a:srgbClr val="237CB7"/>
              </a:buClr>
              <a:buSzPct val="80000"/>
              <a:buFont typeface="Wingdings" panose="05000000000000000000" pitchFamily="2" charset="2"/>
              <a:buChar char="§"/>
            </a:pPr>
            <a:r>
              <a:rPr lang="en-US" sz="2400" baseline="30000" dirty="0"/>
              <a:t>2020:   168 members - 53.2% of properties represented</a:t>
            </a:r>
          </a:p>
          <a:p>
            <a:pPr marL="357179" lvl="1" indent="-357179">
              <a:lnSpc>
                <a:spcPct val="150000"/>
              </a:lnSpc>
              <a:buClr>
                <a:srgbClr val="237CB7"/>
              </a:buClr>
              <a:buSzPct val="80000"/>
              <a:buFont typeface="Wingdings" panose="05000000000000000000" pitchFamily="2" charset="2"/>
              <a:buChar char="§"/>
            </a:pPr>
            <a:r>
              <a:rPr lang="en-US" sz="2400" baseline="30000" dirty="0"/>
              <a:t>List on Website (with only ERF and Address)</a:t>
            </a:r>
          </a:p>
          <a:p>
            <a:pPr>
              <a:lnSpc>
                <a:spcPct val="150000"/>
              </a:lnSpc>
            </a:pPr>
            <a:r>
              <a:rPr lang="en-ZA" sz="2200" dirty="0"/>
              <a:t>Quorum</a:t>
            </a:r>
          </a:p>
          <a:p>
            <a:pPr marL="357179" lvl="1" indent="-357179">
              <a:lnSpc>
                <a:spcPct val="150000"/>
              </a:lnSpc>
              <a:buClr>
                <a:srgbClr val="237CB7"/>
              </a:buClr>
              <a:buSzPct val="80000"/>
              <a:buFont typeface="Wingdings" panose="05000000000000000000" pitchFamily="2" charset="2"/>
              <a:buChar char="§"/>
            </a:pPr>
            <a:r>
              <a:rPr lang="en-US" sz="2400" baseline="30000" dirty="0"/>
              <a:t>10% of eligible members or 19 members</a:t>
            </a:r>
          </a:p>
          <a:p>
            <a:pPr marL="357179" lvl="1" indent="-357179">
              <a:lnSpc>
                <a:spcPct val="150000"/>
              </a:lnSpc>
              <a:buClr>
                <a:srgbClr val="237CB7"/>
              </a:buClr>
              <a:buSzPct val="80000"/>
              <a:buFont typeface="Wingdings" panose="05000000000000000000" pitchFamily="2" charset="2"/>
              <a:buChar char="§"/>
            </a:pPr>
            <a:r>
              <a:rPr lang="en-US" sz="2400" baseline="30000" dirty="0"/>
              <a:t>Owners with multiple properties only counted once for purposes of quorum; but they do have one vote per property</a:t>
            </a:r>
          </a:p>
        </p:txBody>
      </p:sp>
      <p:sp>
        <p:nvSpPr>
          <p:cNvPr id="9" name="TextBox 8">
            <a:extLst>
              <a:ext uri="{FF2B5EF4-FFF2-40B4-BE49-F238E27FC236}">
                <a16:creationId xmlns:a16="http://schemas.microsoft.com/office/drawing/2014/main" id="{F77E4000-FB3F-E572-A74E-408E84ADAF30}"/>
              </a:ext>
            </a:extLst>
          </p:cNvPr>
          <p:cNvSpPr txBox="1"/>
          <p:nvPr/>
        </p:nvSpPr>
        <p:spPr>
          <a:xfrm>
            <a:off x="6744427" y="1507572"/>
            <a:ext cx="5151115" cy="1169551"/>
          </a:xfrm>
          <a:prstGeom prst="rect">
            <a:avLst/>
          </a:prstGeom>
          <a:noFill/>
        </p:spPr>
        <p:txBody>
          <a:bodyPr wrap="square" rtlCol="0">
            <a:spAutoFit/>
          </a:bodyPr>
          <a:lstStyle/>
          <a:p>
            <a:r>
              <a:rPr lang="en-ZA" sz="2200" dirty="0"/>
              <a:t>Proxies</a:t>
            </a:r>
            <a:endParaRPr lang="en-ZA" sz="800" dirty="0"/>
          </a:p>
          <a:p>
            <a:pPr marL="357179" lvl="1" indent="-357179">
              <a:spcBef>
                <a:spcPts val="600"/>
              </a:spcBef>
              <a:spcAft>
                <a:spcPts val="600"/>
              </a:spcAft>
              <a:buClr>
                <a:srgbClr val="237CB7"/>
              </a:buClr>
              <a:buSzPct val="100000"/>
              <a:buFont typeface="Wingdings" panose="05000000000000000000" pitchFamily="2" charset="2"/>
              <a:buChar char="§"/>
              <a:defRPr/>
            </a:pPr>
            <a:r>
              <a:rPr lang="en-ZA" sz="1600" dirty="0"/>
              <a:t>To be updated live at AGM</a:t>
            </a:r>
            <a:r>
              <a:rPr lang="en-US" sz="1600" dirty="0"/>
              <a:t> </a:t>
            </a:r>
            <a:endParaRPr lang="en-US" sz="1600" baseline="30000" dirty="0">
              <a:highlight>
                <a:srgbClr val="FFFF00"/>
              </a:highlight>
            </a:endParaRPr>
          </a:p>
          <a:p>
            <a:endParaRPr lang="en-ZA" sz="2200" dirty="0"/>
          </a:p>
        </p:txBody>
      </p:sp>
      <p:sp>
        <p:nvSpPr>
          <p:cNvPr id="10" name="TextBox 9">
            <a:extLst>
              <a:ext uri="{FF2B5EF4-FFF2-40B4-BE49-F238E27FC236}">
                <a16:creationId xmlns:a16="http://schemas.microsoft.com/office/drawing/2014/main" id="{7415CCB9-0292-569A-EEC5-4EA466BE5154}"/>
              </a:ext>
            </a:extLst>
          </p:cNvPr>
          <p:cNvSpPr txBox="1"/>
          <p:nvPr/>
        </p:nvSpPr>
        <p:spPr>
          <a:xfrm>
            <a:off x="6744427" y="3972474"/>
            <a:ext cx="5010273" cy="907941"/>
          </a:xfrm>
          <a:prstGeom prst="rect">
            <a:avLst/>
          </a:prstGeom>
          <a:noFill/>
        </p:spPr>
        <p:txBody>
          <a:bodyPr wrap="square" rtlCol="0">
            <a:spAutoFit/>
          </a:bodyPr>
          <a:lstStyle/>
          <a:p>
            <a:r>
              <a:rPr lang="en-ZA" sz="2200" dirty="0"/>
              <a:t>Apologies</a:t>
            </a:r>
          </a:p>
          <a:p>
            <a:endParaRPr lang="en-ZA" sz="800" dirty="0"/>
          </a:p>
          <a:p>
            <a:pPr marL="357179" lvl="1" indent="-357179">
              <a:spcBef>
                <a:spcPts val="600"/>
              </a:spcBef>
              <a:spcAft>
                <a:spcPts val="600"/>
              </a:spcAft>
              <a:buClr>
                <a:srgbClr val="237CB7"/>
              </a:buClr>
              <a:buSzPct val="100000"/>
              <a:buFont typeface="Wingdings" panose="05000000000000000000" pitchFamily="2" charset="2"/>
              <a:buChar char="§"/>
              <a:defRPr/>
            </a:pPr>
            <a:r>
              <a:rPr lang="en-ZA" sz="1600" dirty="0"/>
              <a:t>To be updated live at AGM</a:t>
            </a:r>
            <a:r>
              <a:rPr lang="en-US" sz="1600" dirty="0"/>
              <a:t> </a:t>
            </a:r>
            <a:endParaRPr lang="en-US" sz="1600" baseline="30000" dirty="0">
              <a:highlight>
                <a:srgbClr val="FFFF00"/>
              </a:highlight>
            </a:endParaRPr>
          </a:p>
        </p:txBody>
      </p:sp>
    </p:spTree>
    <p:extLst>
      <p:ext uri="{BB962C8B-B14F-4D97-AF65-F5344CB8AC3E}">
        <p14:creationId xmlns:p14="http://schemas.microsoft.com/office/powerpoint/2010/main" val="3855838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1C716-7CE2-E7CF-D5E3-AF1BB7D2BF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3BC49A-A252-6F35-D689-F858AF43CBBF}"/>
              </a:ext>
            </a:extLst>
          </p:cNvPr>
          <p:cNvSpPr>
            <a:spLocks noGrp="1"/>
          </p:cNvSpPr>
          <p:nvPr>
            <p:ph type="title"/>
          </p:nvPr>
        </p:nvSpPr>
        <p:spPr/>
        <p:txBody>
          <a:bodyPr>
            <a:normAutofit/>
          </a:bodyPr>
          <a:lstStyle/>
          <a:p>
            <a:r>
              <a:rPr lang="en-US" dirty="0"/>
              <a:t>8.6 Year to Date – 2025 </a:t>
            </a:r>
            <a:endParaRPr lang="en-ZA" sz="2200" dirty="0"/>
          </a:p>
        </p:txBody>
      </p:sp>
      <p:sp>
        <p:nvSpPr>
          <p:cNvPr id="8" name="Slide Number Placeholder 3">
            <a:extLst>
              <a:ext uri="{FF2B5EF4-FFF2-40B4-BE49-F238E27FC236}">
                <a16:creationId xmlns:a16="http://schemas.microsoft.com/office/drawing/2014/main" id="{035B839A-0B1A-4254-B940-ACC20BE1DE51}"/>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40</a:t>
            </a:fld>
            <a:endParaRPr lang="en-ZA" sz="1000" dirty="0"/>
          </a:p>
        </p:txBody>
      </p:sp>
      <p:pic>
        <p:nvPicPr>
          <p:cNvPr id="14" name="Picture 13">
            <a:extLst>
              <a:ext uri="{FF2B5EF4-FFF2-40B4-BE49-F238E27FC236}">
                <a16:creationId xmlns:a16="http://schemas.microsoft.com/office/drawing/2014/main" id="{9AFAFD13-137D-E800-3C56-1B6BA4522FDF}"/>
              </a:ext>
            </a:extLst>
          </p:cNvPr>
          <p:cNvPicPr>
            <a:picLocks noChangeAspect="1"/>
          </p:cNvPicPr>
          <p:nvPr/>
        </p:nvPicPr>
        <p:blipFill>
          <a:blip r:embed="rId2"/>
          <a:stretch>
            <a:fillRect/>
          </a:stretch>
        </p:blipFill>
        <p:spPr>
          <a:xfrm>
            <a:off x="1679556" y="1730265"/>
            <a:ext cx="8315653" cy="4288576"/>
          </a:xfrm>
          <a:prstGeom prst="rect">
            <a:avLst/>
          </a:prstGeom>
          <a:ln w="22225">
            <a:solidFill>
              <a:srgbClr val="A7CAE3"/>
            </a:solidFill>
          </a:ln>
        </p:spPr>
      </p:pic>
    </p:spTree>
    <p:extLst>
      <p:ext uri="{BB962C8B-B14F-4D97-AF65-F5344CB8AC3E}">
        <p14:creationId xmlns:p14="http://schemas.microsoft.com/office/powerpoint/2010/main" val="298242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03CCD-494B-6965-61AB-8203857684B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A78F76A-35FC-C1A9-373E-1506EE1070D5}"/>
              </a:ext>
            </a:extLst>
          </p:cNvPr>
          <p:cNvSpPr>
            <a:spLocks noGrp="1"/>
          </p:cNvSpPr>
          <p:nvPr>
            <p:ph type="title"/>
          </p:nvPr>
        </p:nvSpPr>
        <p:spPr>
          <a:xfrm>
            <a:off x="842342" y="460543"/>
            <a:ext cx="1469934" cy="831274"/>
          </a:xfrm>
        </p:spPr>
        <p:txBody>
          <a:bodyPr>
            <a:normAutofit fontScale="90000"/>
          </a:bodyPr>
          <a:lstStyle/>
          <a:p>
            <a:r>
              <a:rPr lang="en-ZA" sz="2000" dirty="0"/>
              <a:t>Year to Date - 2025 Continued</a:t>
            </a:r>
          </a:p>
        </p:txBody>
      </p:sp>
      <p:grpSp>
        <p:nvGrpSpPr>
          <p:cNvPr id="13" name="Group 12">
            <a:extLst>
              <a:ext uri="{FF2B5EF4-FFF2-40B4-BE49-F238E27FC236}">
                <a16:creationId xmlns:a16="http://schemas.microsoft.com/office/drawing/2014/main" id="{EF71CA86-F76E-EC79-71AA-7D9043F2D721}"/>
              </a:ext>
            </a:extLst>
          </p:cNvPr>
          <p:cNvGrpSpPr/>
          <p:nvPr/>
        </p:nvGrpSpPr>
        <p:grpSpPr>
          <a:xfrm>
            <a:off x="2585552" y="194548"/>
            <a:ext cx="8082458" cy="6468903"/>
            <a:chOff x="3121573" y="194548"/>
            <a:chExt cx="8082458" cy="6468903"/>
          </a:xfrm>
        </p:grpSpPr>
        <p:graphicFrame>
          <p:nvGraphicFramePr>
            <p:cNvPr id="3" name="Object 2">
              <a:extLst>
                <a:ext uri="{FF2B5EF4-FFF2-40B4-BE49-F238E27FC236}">
                  <a16:creationId xmlns:a16="http://schemas.microsoft.com/office/drawing/2014/main" id="{FE914464-CEE9-5BFB-7ACC-4619716F7346}"/>
                </a:ext>
              </a:extLst>
            </p:cNvPr>
            <p:cNvGraphicFramePr>
              <a:graphicFrameLocks noChangeAspect="1"/>
            </p:cNvGraphicFramePr>
            <p:nvPr/>
          </p:nvGraphicFramePr>
          <p:xfrm>
            <a:off x="3121573" y="194548"/>
            <a:ext cx="7893268" cy="6468903"/>
          </p:xfrm>
          <a:graphic>
            <a:graphicData uri="http://schemas.openxmlformats.org/presentationml/2006/ole">
              <mc:AlternateContent xmlns:mc="http://schemas.openxmlformats.org/markup-compatibility/2006">
                <mc:Choice xmlns:v="urn:schemas-microsoft-com:vml" Requires="v">
                  <p:oleObj name="Worksheet" r:id="rId2" imgW="6149446" imgH="5036686" progId="Excel.Sheet.12">
                    <p:embed/>
                  </p:oleObj>
                </mc:Choice>
                <mc:Fallback>
                  <p:oleObj name="Worksheet" r:id="rId2" imgW="6149446" imgH="5036686" progId="Excel.Sheet.12">
                    <p:embed/>
                    <p:pic>
                      <p:nvPicPr>
                        <p:cNvPr id="3" name="Object 2">
                          <a:extLst>
                            <a:ext uri="{FF2B5EF4-FFF2-40B4-BE49-F238E27FC236}">
                              <a16:creationId xmlns:a16="http://schemas.microsoft.com/office/drawing/2014/main" id="{FE914464-CEE9-5BFB-7ACC-4619716F7346}"/>
                            </a:ext>
                          </a:extLst>
                        </p:cNvPr>
                        <p:cNvPicPr/>
                        <p:nvPr/>
                      </p:nvPicPr>
                      <p:blipFill>
                        <a:blip r:embed="rId3"/>
                        <a:stretch>
                          <a:fillRect/>
                        </a:stretch>
                      </p:blipFill>
                      <p:spPr>
                        <a:xfrm>
                          <a:off x="3121573" y="194548"/>
                          <a:ext cx="7893268" cy="6468903"/>
                        </a:xfrm>
                        <a:prstGeom prst="rect">
                          <a:avLst/>
                        </a:prstGeom>
                        <a:ln w="22225">
                          <a:solidFill>
                            <a:srgbClr val="A7CAE3"/>
                          </a:solidFill>
                        </a:ln>
                      </p:spPr>
                    </p:pic>
                  </p:oleObj>
                </mc:Fallback>
              </mc:AlternateContent>
            </a:graphicData>
          </a:graphic>
        </p:graphicFrame>
        <p:grpSp>
          <p:nvGrpSpPr>
            <p:cNvPr id="12" name="Group 11">
              <a:extLst>
                <a:ext uri="{FF2B5EF4-FFF2-40B4-BE49-F238E27FC236}">
                  <a16:creationId xmlns:a16="http://schemas.microsoft.com/office/drawing/2014/main" id="{414A5E70-A324-B7AE-B47D-91A0D4F982B3}"/>
                </a:ext>
              </a:extLst>
            </p:cNvPr>
            <p:cNvGrpSpPr/>
            <p:nvPr/>
          </p:nvGrpSpPr>
          <p:grpSpPr>
            <a:xfrm>
              <a:off x="7068207" y="198933"/>
              <a:ext cx="4135824" cy="261610"/>
              <a:chOff x="7068207" y="198933"/>
              <a:chExt cx="4135824" cy="261610"/>
            </a:xfrm>
          </p:grpSpPr>
          <p:sp>
            <p:nvSpPr>
              <p:cNvPr id="6" name="TextBox 5">
                <a:extLst>
                  <a:ext uri="{FF2B5EF4-FFF2-40B4-BE49-F238E27FC236}">
                    <a16:creationId xmlns:a16="http://schemas.microsoft.com/office/drawing/2014/main" id="{88255AD5-521E-E91B-44DF-347BD0E89809}"/>
                  </a:ext>
                </a:extLst>
              </p:cNvPr>
              <p:cNvSpPr txBox="1"/>
              <p:nvPr/>
            </p:nvSpPr>
            <p:spPr>
              <a:xfrm>
                <a:off x="7068207" y="198933"/>
                <a:ext cx="1439918" cy="261610"/>
              </a:xfrm>
              <a:prstGeom prst="rect">
                <a:avLst/>
              </a:prstGeom>
              <a:noFill/>
            </p:spPr>
            <p:txBody>
              <a:bodyPr wrap="square" rtlCol="0">
                <a:spAutoFit/>
              </a:bodyPr>
              <a:lstStyle/>
              <a:p>
                <a:pPr algn="ctr"/>
                <a:r>
                  <a:rPr lang="en-ZA" sz="1100" b="1" dirty="0">
                    <a:latin typeface="Arial" panose="020B0604020202020204" pitchFamily="34" charset="0"/>
                    <a:cs typeface="Arial" panose="020B0604020202020204" pitchFamily="34" charset="0"/>
                  </a:rPr>
                  <a:t>Jul – Sep 24</a:t>
                </a:r>
              </a:p>
            </p:txBody>
          </p:sp>
          <p:sp>
            <p:nvSpPr>
              <p:cNvPr id="10" name="TextBox 9">
                <a:extLst>
                  <a:ext uri="{FF2B5EF4-FFF2-40B4-BE49-F238E27FC236}">
                    <a16:creationId xmlns:a16="http://schemas.microsoft.com/office/drawing/2014/main" id="{BD7E1224-27F2-7F9B-92C1-C902DD05081B}"/>
                  </a:ext>
                </a:extLst>
              </p:cNvPr>
              <p:cNvSpPr txBox="1"/>
              <p:nvPr/>
            </p:nvSpPr>
            <p:spPr>
              <a:xfrm>
                <a:off x="8439806" y="198933"/>
                <a:ext cx="1439918" cy="261610"/>
              </a:xfrm>
              <a:prstGeom prst="rect">
                <a:avLst/>
              </a:prstGeom>
              <a:noFill/>
            </p:spPr>
            <p:txBody>
              <a:bodyPr wrap="square" rtlCol="0">
                <a:spAutoFit/>
              </a:bodyPr>
              <a:lstStyle/>
              <a:p>
                <a:pPr algn="ctr"/>
                <a:r>
                  <a:rPr lang="en-ZA" sz="1100" b="1" dirty="0">
                    <a:latin typeface="Arial" panose="020B0604020202020204" pitchFamily="34" charset="0"/>
                    <a:cs typeface="Arial" panose="020B0604020202020204" pitchFamily="34" charset="0"/>
                  </a:rPr>
                  <a:t>YTD Budget</a:t>
                </a:r>
              </a:p>
            </p:txBody>
          </p:sp>
          <p:sp>
            <p:nvSpPr>
              <p:cNvPr id="11" name="TextBox 10">
                <a:extLst>
                  <a:ext uri="{FF2B5EF4-FFF2-40B4-BE49-F238E27FC236}">
                    <a16:creationId xmlns:a16="http://schemas.microsoft.com/office/drawing/2014/main" id="{C9196B6B-AE7D-421E-401D-4BF5D349D207}"/>
                  </a:ext>
                </a:extLst>
              </p:cNvPr>
              <p:cNvSpPr txBox="1"/>
              <p:nvPr/>
            </p:nvSpPr>
            <p:spPr>
              <a:xfrm>
                <a:off x="9764113" y="198933"/>
                <a:ext cx="1439918" cy="261610"/>
              </a:xfrm>
              <a:prstGeom prst="rect">
                <a:avLst/>
              </a:prstGeom>
              <a:noFill/>
            </p:spPr>
            <p:txBody>
              <a:bodyPr wrap="square" rtlCol="0">
                <a:spAutoFit/>
              </a:bodyPr>
              <a:lstStyle/>
              <a:p>
                <a:pPr algn="ctr"/>
                <a:r>
                  <a:rPr lang="en-ZA" sz="1100" b="1" dirty="0">
                    <a:latin typeface="Arial" panose="020B0604020202020204" pitchFamily="34" charset="0"/>
                    <a:cs typeface="Arial" panose="020B0604020202020204" pitchFamily="34" charset="0"/>
                  </a:rPr>
                  <a:t>Annual Budget</a:t>
                </a:r>
              </a:p>
            </p:txBody>
          </p:sp>
        </p:grpSp>
      </p:grpSp>
      <p:sp>
        <p:nvSpPr>
          <p:cNvPr id="14" name="TextBox 13">
            <a:extLst>
              <a:ext uri="{FF2B5EF4-FFF2-40B4-BE49-F238E27FC236}">
                <a16:creationId xmlns:a16="http://schemas.microsoft.com/office/drawing/2014/main" id="{7095A79B-1938-E3E2-18AE-B6153CAB70AC}"/>
              </a:ext>
            </a:extLst>
          </p:cNvPr>
          <p:cNvSpPr txBox="1"/>
          <p:nvPr/>
        </p:nvSpPr>
        <p:spPr>
          <a:xfrm>
            <a:off x="10720566" y="3218795"/>
            <a:ext cx="945931" cy="1277273"/>
          </a:xfrm>
          <a:prstGeom prst="rect">
            <a:avLst/>
          </a:prstGeom>
          <a:noFill/>
        </p:spPr>
        <p:txBody>
          <a:bodyPr wrap="square" rtlCol="0">
            <a:spAutoFit/>
          </a:bodyPr>
          <a:lstStyle/>
          <a:p>
            <a:r>
              <a:rPr lang="en-ZA" sz="1100" i="1" dirty="0">
                <a:latin typeface="Arial" panose="020B0604020202020204" pitchFamily="34" charset="0"/>
                <a:cs typeface="Arial" panose="020B0604020202020204" pitchFamily="34" charset="0"/>
              </a:rPr>
              <a:t>Monthly depreciation increases to R33642 from Oct – new cameras</a:t>
            </a:r>
          </a:p>
        </p:txBody>
      </p:sp>
      <p:sp>
        <p:nvSpPr>
          <p:cNvPr id="15" name="Right Brace 14">
            <a:extLst>
              <a:ext uri="{FF2B5EF4-FFF2-40B4-BE49-F238E27FC236}">
                <a16:creationId xmlns:a16="http://schemas.microsoft.com/office/drawing/2014/main" id="{7F04C291-A039-81C7-7166-2A216BFA0079}"/>
              </a:ext>
            </a:extLst>
          </p:cNvPr>
          <p:cNvSpPr/>
          <p:nvPr/>
        </p:nvSpPr>
        <p:spPr>
          <a:xfrm>
            <a:off x="10531367" y="3460530"/>
            <a:ext cx="189199" cy="261610"/>
          </a:xfrm>
          <a:prstGeom prst="rightBrac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Tree>
    <p:extLst>
      <p:ext uri="{BB962C8B-B14F-4D97-AF65-F5344CB8AC3E}">
        <p14:creationId xmlns:p14="http://schemas.microsoft.com/office/powerpoint/2010/main" val="3588977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D54AA2-A213-4F30-2C36-5139704CFC36}"/>
              </a:ext>
            </a:extLst>
          </p:cNvPr>
          <p:cNvSpPr/>
          <p:nvPr/>
        </p:nvSpPr>
        <p:spPr>
          <a:xfrm>
            <a:off x="3815254" y="130427"/>
            <a:ext cx="8376746" cy="59971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a:xfrm>
            <a:off x="390394" y="683303"/>
            <a:ext cx="3508940" cy="831274"/>
          </a:xfrm>
        </p:spPr>
        <p:txBody>
          <a:bodyPr>
            <a:normAutofit fontScale="90000"/>
          </a:bodyPr>
          <a:lstStyle/>
          <a:p>
            <a:r>
              <a:rPr lang="en-ZA" dirty="0"/>
              <a:t>8.7   2025/26 </a:t>
            </a:r>
            <a:br>
              <a:rPr lang="en-ZA" dirty="0"/>
            </a:br>
            <a:endParaRPr lang="en-ZA" sz="2200" dirty="0"/>
          </a:p>
        </p:txBody>
      </p:sp>
      <p:pic>
        <p:nvPicPr>
          <p:cNvPr id="7" name="Picture 6">
            <a:extLst>
              <a:ext uri="{FF2B5EF4-FFF2-40B4-BE49-F238E27FC236}">
                <a16:creationId xmlns:a16="http://schemas.microsoft.com/office/drawing/2014/main" id="{CF89734E-31ED-221D-3A71-A3E30FAFCF1A}"/>
              </a:ext>
            </a:extLst>
          </p:cNvPr>
          <p:cNvPicPr>
            <a:picLocks noChangeAspect="1"/>
          </p:cNvPicPr>
          <p:nvPr/>
        </p:nvPicPr>
        <p:blipFill>
          <a:blip r:embed="rId2"/>
          <a:stretch>
            <a:fillRect/>
          </a:stretch>
        </p:blipFill>
        <p:spPr>
          <a:xfrm>
            <a:off x="3520966" y="178679"/>
            <a:ext cx="7574524" cy="6479631"/>
          </a:xfrm>
          <a:prstGeom prst="rect">
            <a:avLst/>
          </a:prstGeom>
          <a:ln w="22225">
            <a:noFill/>
          </a:ln>
        </p:spPr>
      </p:pic>
      <p:sp>
        <p:nvSpPr>
          <p:cNvPr id="10" name="Title 1">
            <a:extLst>
              <a:ext uri="{FF2B5EF4-FFF2-40B4-BE49-F238E27FC236}">
                <a16:creationId xmlns:a16="http://schemas.microsoft.com/office/drawing/2014/main" id="{BA58E01F-47FC-D43F-D515-877ACEBFC1E2}"/>
              </a:ext>
            </a:extLst>
          </p:cNvPr>
          <p:cNvSpPr txBox="1">
            <a:spLocks/>
          </p:cNvSpPr>
          <p:nvPr/>
        </p:nvSpPr>
        <p:spPr>
          <a:xfrm>
            <a:off x="808788" y="2498360"/>
            <a:ext cx="1990294" cy="2220784"/>
          </a:xfrm>
          <a:prstGeom prst="rect">
            <a:avLst/>
          </a:prstGeom>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4000" kern="1200">
                <a:solidFill>
                  <a:schemeClr val="tx1"/>
                </a:solidFill>
                <a:latin typeface="+mj-lt"/>
                <a:ea typeface="+mj-ea"/>
                <a:cs typeface="+mj-cs"/>
              </a:defRPr>
            </a:lvl1pPr>
          </a:lstStyle>
          <a:p>
            <a:pPr algn="ctr"/>
            <a:r>
              <a:rPr lang="en-ZA" sz="2400" dirty="0">
                <a:solidFill>
                  <a:schemeClr val="accent5">
                    <a:lumMod val="75000"/>
                  </a:schemeClr>
                </a:solidFill>
              </a:rPr>
              <a:t>Proposed Amended Budget </a:t>
            </a:r>
          </a:p>
        </p:txBody>
      </p:sp>
      <p:sp>
        <p:nvSpPr>
          <p:cNvPr id="11" name="Rectangle 10">
            <a:extLst>
              <a:ext uri="{FF2B5EF4-FFF2-40B4-BE49-F238E27FC236}">
                <a16:creationId xmlns:a16="http://schemas.microsoft.com/office/drawing/2014/main" id="{83835794-B610-9B96-B84D-9D1F9B2BAAD8}"/>
              </a:ext>
            </a:extLst>
          </p:cNvPr>
          <p:cNvSpPr/>
          <p:nvPr/>
        </p:nvSpPr>
        <p:spPr>
          <a:xfrm>
            <a:off x="3373820" y="346841"/>
            <a:ext cx="157655" cy="14294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7610688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9CA1-E21B-4323-B952-B598EFDC63A8}"/>
              </a:ext>
            </a:extLst>
          </p:cNvPr>
          <p:cNvSpPr>
            <a:spLocks noGrp="1"/>
          </p:cNvSpPr>
          <p:nvPr>
            <p:ph type="title"/>
          </p:nvPr>
        </p:nvSpPr>
        <p:spPr/>
        <p:txBody>
          <a:bodyPr/>
          <a:lstStyle/>
          <a:p>
            <a:r>
              <a:rPr lang="en-ZA" dirty="0"/>
              <a:t>9.   Election of the Board</a:t>
            </a:r>
          </a:p>
        </p:txBody>
      </p:sp>
      <p:sp>
        <p:nvSpPr>
          <p:cNvPr id="4" name="TextBox 3">
            <a:extLst>
              <a:ext uri="{FF2B5EF4-FFF2-40B4-BE49-F238E27FC236}">
                <a16:creationId xmlns:a16="http://schemas.microsoft.com/office/drawing/2014/main" id="{2195B226-63EC-39CB-5E07-838BA0EE92F6}"/>
              </a:ext>
            </a:extLst>
          </p:cNvPr>
          <p:cNvSpPr txBox="1">
            <a:spLocks noChangeArrowheads="1"/>
          </p:cNvSpPr>
          <p:nvPr/>
        </p:nvSpPr>
        <p:spPr bwMode="auto">
          <a:xfrm>
            <a:off x="836613" y="5621338"/>
            <a:ext cx="6853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ZA" altLang="en-US" sz="2000" i="1" dirty="0"/>
              <a:t>Kiki Loubser</a:t>
            </a:r>
          </a:p>
        </p:txBody>
      </p:sp>
    </p:spTree>
    <p:extLst>
      <p:ext uri="{BB962C8B-B14F-4D97-AF65-F5344CB8AC3E}">
        <p14:creationId xmlns:p14="http://schemas.microsoft.com/office/powerpoint/2010/main" val="35265036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normAutofit/>
          </a:bodyPr>
          <a:lstStyle/>
          <a:p>
            <a:r>
              <a:rPr lang="en-ZA" dirty="0"/>
              <a:t>9.1   Board Currently</a:t>
            </a:r>
            <a:endParaRPr lang="en-ZA" sz="2200" dirty="0"/>
          </a:p>
        </p:txBody>
      </p:sp>
      <p:graphicFrame>
        <p:nvGraphicFramePr>
          <p:cNvPr id="3" name="Table 2"/>
          <p:cNvGraphicFramePr>
            <a:graphicFrameLocks noGrp="1"/>
          </p:cNvGraphicFramePr>
          <p:nvPr>
            <p:extLst>
              <p:ext uri="{D42A27DB-BD31-4B8C-83A1-F6EECF244321}">
                <p14:modId xmlns:p14="http://schemas.microsoft.com/office/powerpoint/2010/main" val="3162668771"/>
              </p:ext>
            </p:extLst>
          </p:nvPr>
        </p:nvGraphicFramePr>
        <p:xfrm>
          <a:off x="432435" y="1403864"/>
          <a:ext cx="11486030" cy="5145614"/>
        </p:xfrm>
        <a:graphic>
          <a:graphicData uri="http://schemas.openxmlformats.org/drawingml/2006/table">
            <a:tbl>
              <a:tblPr/>
              <a:tblGrid>
                <a:gridCol w="461623">
                  <a:extLst>
                    <a:ext uri="{9D8B030D-6E8A-4147-A177-3AD203B41FA5}">
                      <a16:colId xmlns:a16="http://schemas.microsoft.com/office/drawing/2014/main" val="20000"/>
                    </a:ext>
                  </a:extLst>
                </a:gridCol>
                <a:gridCol w="2239412">
                  <a:extLst>
                    <a:ext uri="{9D8B030D-6E8A-4147-A177-3AD203B41FA5}">
                      <a16:colId xmlns:a16="http://schemas.microsoft.com/office/drawing/2014/main" val="1192847532"/>
                    </a:ext>
                  </a:extLst>
                </a:gridCol>
                <a:gridCol w="1308190">
                  <a:extLst>
                    <a:ext uri="{9D8B030D-6E8A-4147-A177-3AD203B41FA5}">
                      <a16:colId xmlns:a16="http://schemas.microsoft.com/office/drawing/2014/main" val="20002"/>
                    </a:ext>
                  </a:extLst>
                </a:gridCol>
                <a:gridCol w="223636">
                  <a:extLst>
                    <a:ext uri="{9D8B030D-6E8A-4147-A177-3AD203B41FA5}">
                      <a16:colId xmlns:a16="http://schemas.microsoft.com/office/drawing/2014/main" val="20003"/>
                    </a:ext>
                  </a:extLst>
                </a:gridCol>
                <a:gridCol w="774473">
                  <a:extLst>
                    <a:ext uri="{9D8B030D-6E8A-4147-A177-3AD203B41FA5}">
                      <a16:colId xmlns:a16="http://schemas.microsoft.com/office/drawing/2014/main" val="1767644883"/>
                    </a:ext>
                  </a:extLst>
                </a:gridCol>
                <a:gridCol w="575890">
                  <a:extLst>
                    <a:ext uri="{9D8B030D-6E8A-4147-A177-3AD203B41FA5}">
                      <a16:colId xmlns:a16="http://schemas.microsoft.com/office/drawing/2014/main" val="20004"/>
                    </a:ext>
                  </a:extLst>
                </a:gridCol>
                <a:gridCol w="843258">
                  <a:extLst>
                    <a:ext uri="{9D8B030D-6E8A-4147-A177-3AD203B41FA5}">
                      <a16:colId xmlns:a16="http://schemas.microsoft.com/office/drawing/2014/main" val="20005"/>
                    </a:ext>
                  </a:extLst>
                </a:gridCol>
                <a:gridCol w="843258">
                  <a:extLst>
                    <a:ext uri="{9D8B030D-6E8A-4147-A177-3AD203B41FA5}">
                      <a16:colId xmlns:a16="http://schemas.microsoft.com/office/drawing/2014/main" val="20006"/>
                    </a:ext>
                  </a:extLst>
                </a:gridCol>
                <a:gridCol w="843258">
                  <a:extLst>
                    <a:ext uri="{9D8B030D-6E8A-4147-A177-3AD203B41FA5}">
                      <a16:colId xmlns:a16="http://schemas.microsoft.com/office/drawing/2014/main" val="20007"/>
                    </a:ext>
                  </a:extLst>
                </a:gridCol>
                <a:gridCol w="843258">
                  <a:extLst>
                    <a:ext uri="{9D8B030D-6E8A-4147-A177-3AD203B41FA5}">
                      <a16:colId xmlns:a16="http://schemas.microsoft.com/office/drawing/2014/main" val="20008"/>
                    </a:ext>
                  </a:extLst>
                </a:gridCol>
                <a:gridCol w="843258">
                  <a:extLst>
                    <a:ext uri="{9D8B030D-6E8A-4147-A177-3AD203B41FA5}">
                      <a16:colId xmlns:a16="http://schemas.microsoft.com/office/drawing/2014/main" val="20009"/>
                    </a:ext>
                  </a:extLst>
                </a:gridCol>
                <a:gridCol w="843258">
                  <a:extLst>
                    <a:ext uri="{9D8B030D-6E8A-4147-A177-3AD203B41FA5}">
                      <a16:colId xmlns:a16="http://schemas.microsoft.com/office/drawing/2014/main" val="20010"/>
                    </a:ext>
                  </a:extLst>
                </a:gridCol>
                <a:gridCol w="843258">
                  <a:extLst>
                    <a:ext uri="{9D8B030D-6E8A-4147-A177-3AD203B41FA5}">
                      <a16:colId xmlns:a16="http://schemas.microsoft.com/office/drawing/2014/main" val="20011"/>
                    </a:ext>
                  </a:extLst>
                </a:gridCol>
              </a:tblGrid>
              <a:tr h="441897">
                <a:tc>
                  <a:txBody>
                    <a:bodyPr/>
                    <a:lstStyle/>
                    <a:p>
                      <a:pPr algn="ctr" fontAlgn="b"/>
                      <a:r>
                        <a:rPr lang="en-GB" sz="1400" b="1" i="0" u="none" strike="noStrike" dirty="0">
                          <a:solidFill>
                            <a:schemeClr val="tx1"/>
                          </a:solidFill>
                          <a:effectLst/>
                          <a:latin typeface="Calibri" panose="020F0502020204030204" pitchFamily="34" charset="0"/>
                        </a:rPr>
                        <a:t>No.</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b="1" i="0" u="none" strike="noStrike" dirty="0">
                          <a:solidFill>
                            <a:schemeClr val="tx1"/>
                          </a:solidFill>
                          <a:effectLst/>
                          <a:latin typeface="Calibri" panose="020F0502020204030204" pitchFamily="34" charset="0"/>
                        </a:rPr>
                        <a:t>Surname</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GB" sz="1400" b="1" i="0" u="none" strike="noStrike" dirty="0">
                          <a:solidFill>
                            <a:schemeClr val="tx1"/>
                          </a:solidFill>
                          <a:effectLst/>
                          <a:latin typeface="Calibri" panose="020F0502020204030204" pitchFamily="34" charset="0"/>
                        </a:rPr>
                        <a:t>First Name</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r>
                        <a:rPr lang="en-GB" sz="1000" b="1" i="0" u="none" strike="noStrike">
                          <a:solidFill>
                            <a:schemeClr val="tx1"/>
                          </a:solidFill>
                          <a:effectLst/>
                          <a:latin typeface="Calibri" panose="020F0502020204030204" pitchFamily="34" charset="0"/>
                        </a:rPr>
                        <a:t>Term</a:t>
                      </a:r>
                      <a:endParaRPr lang="en-GB" sz="1000" b="1"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000" b="1" i="0" u="none" strike="noStrike" dirty="0">
                          <a:solidFill>
                            <a:schemeClr val="tx1"/>
                          </a:solidFill>
                          <a:effectLst/>
                          <a:latin typeface="Calibri" panose="020F0502020204030204" pitchFamily="34" charset="0"/>
                        </a:rPr>
                        <a:t>Term</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1" i="0" u="none" strike="noStrike" dirty="0">
                          <a:solidFill>
                            <a:schemeClr val="tx1"/>
                          </a:solidFill>
                          <a:effectLst/>
                          <a:latin typeface="Calibri" panose="020F0502020204030204" pitchFamily="34" charset="0"/>
                        </a:rPr>
                        <a:t>No. of Terms</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1" i="0" u="none" strike="noStrike" dirty="0">
                          <a:solidFill>
                            <a:schemeClr val="tx1"/>
                          </a:solidFill>
                          <a:effectLst/>
                          <a:latin typeface="Calibri" panose="020F0502020204030204" pitchFamily="34" charset="0"/>
                        </a:rPr>
                        <a:t>First Appointed to AGM</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1" i="0" u="none" strike="noStrike" dirty="0">
                          <a:solidFill>
                            <a:schemeClr val="tx1"/>
                          </a:solidFill>
                          <a:effectLst/>
                          <a:latin typeface="Calibri" panose="020F0502020204030204" pitchFamily="34" charset="0"/>
                        </a:rPr>
                        <a:t>Re-appointed to AGM</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1" i="0" u="none" strike="noStrike" dirty="0">
                          <a:solidFill>
                            <a:schemeClr val="tx1"/>
                          </a:solidFill>
                          <a:effectLst/>
                          <a:latin typeface="Calibri" panose="020F0502020204030204" pitchFamily="34" charset="0"/>
                        </a:rPr>
                        <a:t>Rotation 2020</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1" i="0" u="none" strike="noStrike" dirty="0">
                          <a:solidFill>
                            <a:schemeClr val="tx1"/>
                          </a:solidFill>
                          <a:effectLst/>
                          <a:latin typeface="Calibri" panose="020F0502020204030204" pitchFamily="34" charset="0"/>
                        </a:rPr>
                        <a:t>Rotation 2021</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1" i="0" u="none" strike="noStrike" dirty="0">
                          <a:solidFill>
                            <a:schemeClr val="tx1"/>
                          </a:solidFill>
                          <a:effectLst/>
                          <a:latin typeface="Calibri" panose="020F0502020204030204" pitchFamily="34" charset="0"/>
                        </a:rPr>
                        <a:t>Rotation 2022</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1" i="0" u="none" strike="noStrike" dirty="0">
                          <a:solidFill>
                            <a:schemeClr val="tx1"/>
                          </a:solidFill>
                          <a:effectLst/>
                          <a:latin typeface="Calibri" panose="020F0502020204030204" pitchFamily="34" charset="0"/>
                        </a:rPr>
                        <a:t>Rotation 2023</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1" i="0" u="none" strike="noStrike" dirty="0">
                          <a:solidFill>
                            <a:schemeClr val="tx1"/>
                          </a:solidFill>
                          <a:effectLst/>
                          <a:latin typeface="Calibri" panose="020F0502020204030204" pitchFamily="34" charset="0"/>
                        </a:rPr>
                        <a:t>Rotation 2024</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8173">
                <a:tc>
                  <a:txBody>
                    <a:bodyPr/>
                    <a:lstStyle/>
                    <a:p>
                      <a:pPr algn="ctr" fontAlgn="b"/>
                      <a:r>
                        <a:rPr lang="en-GB" sz="1400" b="0" i="0" u="none" strike="noStrike" dirty="0">
                          <a:solidFill>
                            <a:schemeClr val="tx1"/>
                          </a:solidFill>
                          <a:effectLst/>
                          <a:latin typeface="Calibri" panose="020F0502020204030204" pitchFamily="34" charset="0"/>
                        </a:rPr>
                        <a:t>1</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70C0"/>
                          </a:solidFill>
                          <a:effectLst/>
                          <a:latin typeface="Calibri" panose="020F0502020204030204" pitchFamily="34" charset="0"/>
                        </a:rPr>
                        <a:t>Scott</a:t>
                      </a:r>
                      <a:endParaRPr lang="en-GB" sz="14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GB" sz="1400" b="0" i="0" u="none" strike="noStrike" dirty="0">
                          <a:solidFill>
                            <a:srgbClr val="0070C0"/>
                          </a:solidFill>
                          <a:effectLst/>
                          <a:latin typeface="Calibri" panose="020F0502020204030204" pitchFamily="34" charset="0"/>
                        </a:rPr>
                        <a:t>Ian</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r>
                        <a:rPr lang="en-GB" sz="1100" b="0" i="0" u="none" strike="noStrike">
                          <a:solidFill>
                            <a:schemeClr val="tx1"/>
                          </a:solidFill>
                          <a:effectLst/>
                          <a:latin typeface="Calibri" panose="020F0502020204030204" pitchFamily="34" charset="0"/>
                        </a:rPr>
                        <a:t>3 years</a:t>
                      </a:r>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3 years</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1</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2021</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8173">
                <a:tc>
                  <a:txBody>
                    <a:bodyPr/>
                    <a:lstStyle/>
                    <a:p>
                      <a:pPr algn="ctr" fontAlgn="b"/>
                      <a:r>
                        <a:rPr lang="en-GB" sz="1400" b="0" i="0" u="none" strike="noStrike" dirty="0">
                          <a:solidFill>
                            <a:schemeClr val="tx1"/>
                          </a:solidFill>
                          <a:effectLst/>
                          <a:latin typeface="Calibri" panose="020F0502020204030204" pitchFamily="34" charset="0"/>
                        </a:rPr>
                        <a:t>2</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b="0" i="0" u="none" strike="noStrike" dirty="0" err="1">
                          <a:solidFill>
                            <a:srgbClr val="0070C0"/>
                          </a:solidFill>
                          <a:effectLst/>
                          <a:latin typeface="Calibri" panose="020F0502020204030204" pitchFamily="34" charset="0"/>
                        </a:rPr>
                        <a:t>Jakins</a:t>
                      </a:r>
                      <a:endParaRPr lang="en-GB" sz="14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GB" sz="1400" b="0" i="0" u="none" strike="noStrike" dirty="0">
                          <a:solidFill>
                            <a:srgbClr val="0070C0"/>
                          </a:solidFill>
                          <a:effectLst/>
                          <a:latin typeface="Calibri" panose="020F0502020204030204" pitchFamily="34" charset="0"/>
                        </a:rPr>
                        <a:t>Andrew</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r>
                        <a:rPr lang="en-GB" sz="1100" b="0" i="0" u="none" strike="noStrike">
                          <a:solidFill>
                            <a:schemeClr val="tx1"/>
                          </a:solidFill>
                          <a:effectLst/>
                          <a:latin typeface="Calibri" panose="020F0502020204030204" pitchFamily="34" charset="0"/>
                        </a:rPr>
                        <a:t>3 years</a:t>
                      </a:r>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3 years</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1</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2021</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8173">
                <a:tc>
                  <a:txBody>
                    <a:bodyPr/>
                    <a:lstStyle/>
                    <a:p>
                      <a:pPr algn="ctr" fontAlgn="b"/>
                      <a:r>
                        <a:rPr lang="en-GB" sz="1400" b="0" i="0" u="none" strike="noStrike" dirty="0">
                          <a:solidFill>
                            <a:schemeClr val="tx1"/>
                          </a:solidFill>
                          <a:effectLst/>
                          <a:latin typeface="Calibri" panose="020F0502020204030204" pitchFamily="34" charset="0"/>
                        </a:rPr>
                        <a:t>3</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70C0"/>
                          </a:solidFill>
                          <a:effectLst/>
                          <a:latin typeface="Calibri" panose="020F0502020204030204" pitchFamily="34" charset="0"/>
                        </a:rPr>
                        <a:t>Bond-Smith nee Loubser</a:t>
                      </a:r>
                      <a:endParaRPr lang="en-GB" sz="14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GB" sz="1400" b="0" i="0" u="none" strike="noStrike" dirty="0">
                          <a:solidFill>
                            <a:srgbClr val="0070C0"/>
                          </a:solidFill>
                          <a:effectLst/>
                          <a:latin typeface="Calibri" panose="020F0502020204030204" pitchFamily="34" charset="0"/>
                        </a:rPr>
                        <a:t>Kiki</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r>
                        <a:rPr lang="en-GB" sz="1100" b="0" i="0" u="none" strike="noStrike">
                          <a:solidFill>
                            <a:schemeClr val="tx1"/>
                          </a:solidFill>
                          <a:effectLst/>
                          <a:latin typeface="Calibri" panose="020F0502020204030204" pitchFamily="34" charset="0"/>
                        </a:rPr>
                        <a:t>3 years</a:t>
                      </a:r>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3 years</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4</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2014*</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2017</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x</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8173">
                <a:tc>
                  <a:txBody>
                    <a:bodyPr/>
                    <a:lstStyle/>
                    <a:p>
                      <a:pPr algn="ctr" fontAlgn="b"/>
                      <a:r>
                        <a:rPr lang="en-GB" sz="1400" b="0" i="0" u="none" strike="noStrike" dirty="0">
                          <a:solidFill>
                            <a:schemeClr val="tx1"/>
                          </a:solidFill>
                          <a:effectLst/>
                          <a:latin typeface="Calibri" panose="020F0502020204030204" pitchFamily="34" charset="0"/>
                        </a:rPr>
                        <a:t>4</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70C0"/>
                          </a:solidFill>
                          <a:effectLst/>
                          <a:latin typeface="Calibri" panose="020F0502020204030204" pitchFamily="34" charset="0"/>
                        </a:rPr>
                        <a:t>Curtis</a:t>
                      </a:r>
                      <a:endParaRPr lang="en-GB" sz="14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GB" sz="1400" b="0" i="0" u="none" strike="noStrike" dirty="0">
                          <a:solidFill>
                            <a:srgbClr val="0070C0"/>
                          </a:solidFill>
                          <a:effectLst/>
                          <a:latin typeface="Calibri" panose="020F0502020204030204" pitchFamily="34" charset="0"/>
                        </a:rPr>
                        <a:t>Rob</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r>
                        <a:rPr lang="en-GB" sz="1100" b="0" i="0" u="none" strike="noStrike">
                          <a:solidFill>
                            <a:schemeClr val="tx1"/>
                          </a:solidFill>
                          <a:effectLst/>
                          <a:latin typeface="Calibri" panose="020F0502020204030204" pitchFamily="34" charset="0"/>
                        </a:rPr>
                        <a:t>3 years</a:t>
                      </a:r>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3 years</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1</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2021</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8173">
                <a:tc>
                  <a:txBody>
                    <a:bodyPr/>
                    <a:lstStyle/>
                    <a:p>
                      <a:pPr algn="ctr" fontAlgn="b"/>
                      <a:r>
                        <a:rPr lang="en-GB" sz="1400" b="0" i="0" u="none" strike="noStrike" dirty="0">
                          <a:solidFill>
                            <a:schemeClr val="tx1"/>
                          </a:solidFill>
                          <a:effectLst/>
                          <a:latin typeface="Calibri" panose="020F0502020204030204" pitchFamily="34" charset="0"/>
                        </a:rPr>
                        <a:t>5</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b="0" i="0" u="none" strike="noStrike" dirty="0" err="1">
                          <a:solidFill>
                            <a:srgbClr val="0070C0"/>
                          </a:solidFill>
                          <a:effectLst/>
                          <a:latin typeface="Calibri" panose="020F0502020204030204" pitchFamily="34" charset="0"/>
                        </a:rPr>
                        <a:t>Aufrichtig</a:t>
                      </a:r>
                      <a:endParaRPr lang="en-GB" sz="14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GB" sz="1400" b="0" i="0" u="none" strike="noStrike" dirty="0">
                          <a:solidFill>
                            <a:srgbClr val="0070C0"/>
                          </a:solidFill>
                          <a:effectLst/>
                          <a:latin typeface="Calibri" panose="020F0502020204030204" pitchFamily="34" charset="0"/>
                        </a:rPr>
                        <a:t>Jody</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r>
                        <a:rPr lang="en-GB" sz="1100" b="0" i="0" u="none" strike="noStrike">
                          <a:solidFill>
                            <a:schemeClr val="tx1"/>
                          </a:solidFill>
                          <a:effectLst/>
                          <a:latin typeface="Calibri" panose="020F0502020204030204" pitchFamily="34" charset="0"/>
                        </a:rPr>
                        <a:t>3 years</a:t>
                      </a:r>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3 years</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3</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2016</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8173">
                <a:tc>
                  <a:txBody>
                    <a:bodyPr/>
                    <a:lstStyle/>
                    <a:p>
                      <a:pPr algn="ctr" fontAlgn="b"/>
                      <a:r>
                        <a:rPr lang="en-GB" sz="1400" b="0" i="0" u="none" strike="noStrike" dirty="0">
                          <a:solidFill>
                            <a:schemeClr val="tx1"/>
                          </a:solidFill>
                          <a:effectLst/>
                          <a:latin typeface="Calibri" panose="020F0502020204030204" pitchFamily="34" charset="0"/>
                        </a:rPr>
                        <a:t>6</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70C0"/>
                          </a:solidFill>
                          <a:effectLst/>
                          <a:latin typeface="Calibri" panose="020F0502020204030204" pitchFamily="34" charset="0"/>
                        </a:rPr>
                        <a:t>Corbett</a:t>
                      </a:r>
                      <a:endParaRPr lang="en-GB" sz="14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GB" sz="1400" b="0" i="0" u="none" strike="noStrike" dirty="0">
                          <a:solidFill>
                            <a:srgbClr val="0070C0"/>
                          </a:solidFill>
                          <a:effectLst/>
                          <a:latin typeface="Calibri" panose="020F0502020204030204" pitchFamily="34" charset="0"/>
                        </a:rPr>
                        <a:t>Wesley</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r>
                        <a:rPr lang="en-GB" sz="1100" b="0" i="0" u="none" strike="noStrike">
                          <a:solidFill>
                            <a:schemeClr val="tx1"/>
                          </a:solidFill>
                          <a:effectLst/>
                          <a:latin typeface="Calibri" panose="020F0502020204030204" pitchFamily="34" charset="0"/>
                        </a:rPr>
                        <a:t>3 years</a:t>
                      </a:r>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3 years</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3</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2017</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8173">
                <a:tc>
                  <a:txBody>
                    <a:bodyPr/>
                    <a:lstStyle/>
                    <a:p>
                      <a:pPr algn="ctr" fontAlgn="b"/>
                      <a:r>
                        <a:rPr lang="en-GB" sz="1400" b="0" i="0" u="none" strike="noStrike" dirty="0">
                          <a:solidFill>
                            <a:schemeClr val="tx1"/>
                          </a:solidFill>
                          <a:effectLst/>
                          <a:latin typeface="Calibri" panose="020F0502020204030204" pitchFamily="34" charset="0"/>
                        </a:rPr>
                        <a:t>7</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70C0"/>
                          </a:solidFill>
                          <a:effectLst/>
                          <a:latin typeface="Calibri" panose="020F0502020204030204" pitchFamily="34" charset="0"/>
                        </a:rPr>
                        <a:t>Greig</a:t>
                      </a:r>
                      <a:endParaRPr lang="en-GB" sz="14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GB" sz="1400" b="0" i="0" u="none" strike="noStrike" dirty="0">
                          <a:solidFill>
                            <a:srgbClr val="0070C0"/>
                          </a:solidFill>
                          <a:effectLst/>
                          <a:latin typeface="Calibri" panose="020F0502020204030204" pitchFamily="34" charset="0"/>
                        </a:rPr>
                        <a:t>Mark</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r>
                        <a:rPr lang="en-GB" sz="1100" b="0" i="0" u="none" strike="noStrike">
                          <a:solidFill>
                            <a:schemeClr val="tx1"/>
                          </a:solidFill>
                          <a:effectLst/>
                          <a:latin typeface="Calibri" panose="020F0502020204030204" pitchFamily="34" charset="0"/>
                        </a:rPr>
                        <a:t>3 years</a:t>
                      </a:r>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3 years</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2</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2018</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8173">
                <a:tc>
                  <a:txBody>
                    <a:bodyPr/>
                    <a:lstStyle/>
                    <a:p>
                      <a:pPr algn="ctr" fontAlgn="b"/>
                      <a:r>
                        <a:rPr lang="en-GB" sz="1400" b="0" i="0" u="none" strike="noStrike" dirty="0">
                          <a:solidFill>
                            <a:schemeClr val="tx1"/>
                          </a:solidFill>
                          <a:effectLst/>
                          <a:latin typeface="Calibri" panose="020F0502020204030204" pitchFamily="34" charset="0"/>
                        </a:rPr>
                        <a:t>8</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70C0"/>
                          </a:solidFill>
                          <a:effectLst/>
                          <a:latin typeface="Calibri" panose="020F0502020204030204" pitchFamily="34" charset="0"/>
                        </a:rPr>
                        <a:t>McNulty</a:t>
                      </a:r>
                      <a:endParaRPr lang="en-GB" sz="14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GB" sz="1400" b="0" i="0" u="none" strike="noStrike" dirty="0">
                          <a:solidFill>
                            <a:srgbClr val="0070C0"/>
                          </a:solidFill>
                          <a:effectLst/>
                          <a:latin typeface="Calibri" panose="020F0502020204030204" pitchFamily="34" charset="0"/>
                        </a:rPr>
                        <a:t>Andrew</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r>
                        <a:rPr lang="en-GB" sz="1100" b="0" i="0" u="none" strike="noStrike">
                          <a:solidFill>
                            <a:schemeClr val="tx1"/>
                          </a:solidFill>
                          <a:effectLst/>
                          <a:latin typeface="Calibri" panose="020F0502020204030204" pitchFamily="34" charset="0"/>
                        </a:rPr>
                        <a:t>3 years</a:t>
                      </a:r>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3 years</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2</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2018</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8173">
                <a:tc>
                  <a:txBody>
                    <a:bodyPr/>
                    <a:lstStyle/>
                    <a:p>
                      <a:pPr algn="ctr" fontAlgn="b"/>
                      <a:r>
                        <a:rPr lang="en-GB" sz="1400" b="0" i="0" u="none" strike="noStrike" dirty="0">
                          <a:solidFill>
                            <a:schemeClr val="tx1"/>
                          </a:solidFill>
                          <a:effectLst/>
                          <a:latin typeface="Calibri" panose="020F0502020204030204" pitchFamily="34" charset="0"/>
                        </a:rPr>
                        <a:t>9</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70C0"/>
                          </a:solidFill>
                          <a:effectLst/>
                          <a:latin typeface="Calibri" panose="020F0502020204030204" pitchFamily="34" charset="0"/>
                        </a:rPr>
                        <a:t>Crowther</a:t>
                      </a:r>
                      <a:endParaRPr lang="en-GB" sz="14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GB" sz="1400" b="0" i="0" u="none" strike="noStrike" dirty="0">
                          <a:solidFill>
                            <a:srgbClr val="0070C0"/>
                          </a:solidFill>
                          <a:effectLst/>
                          <a:latin typeface="Calibri" panose="020F0502020204030204" pitchFamily="34" charset="0"/>
                        </a:rPr>
                        <a:t>Jonathan</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r>
                        <a:rPr lang="en-GB" sz="1100" b="0" i="0" u="none" strike="noStrike" dirty="0">
                          <a:solidFill>
                            <a:schemeClr val="tx1"/>
                          </a:solidFill>
                          <a:effectLst/>
                          <a:latin typeface="Calibri" panose="020F0502020204030204" pitchFamily="34" charset="0"/>
                        </a:rPr>
                        <a:t>3 years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3 years</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1</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2020</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7199989"/>
                  </a:ext>
                </a:extLst>
              </a:tr>
              <a:tr h="312944">
                <a:tc gridSpan="5">
                  <a:txBody>
                    <a:bodyPr/>
                    <a:lstStyle/>
                    <a:p>
                      <a:pPr marL="88900" indent="0" algn="l" fontAlgn="b">
                        <a:spcBef>
                          <a:spcPts val="1200"/>
                        </a:spcBef>
                      </a:pPr>
                      <a:r>
                        <a:rPr lang="en-GB" sz="1400" b="1" i="1" u="none" strike="noStrike" dirty="0">
                          <a:solidFill>
                            <a:schemeClr val="tx1"/>
                          </a:solidFill>
                          <a:effectLst/>
                          <a:latin typeface="Calibri" panose="020F0502020204030204" pitchFamily="34" charset="0"/>
                        </a:rPr>
                        <a:t>Co-Opted Members</a:t>
                      </a:r>
                    </a:p>
                  </a:txBody>
                  <a:tcPr marL="7620" marR="7620" marT="7620" marB="0" anchor="ctr">
                    <a:lnL>
                      <a:noFill/>
                    </a:lnL>
                    <a:lnR>
                      <a:noFill/>
                    </a:lnR>
                    <a:lnT w="9525"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ZA"/>
                    </a:p>
                  </a:txBody>
                  <a:tcPr>
                    <a:lnT w="9525" cap="flat" cmpd="sng" algn="ctr">
                      <a:solidFill>
                        <a:schemeClr val="tx1">
                          <a:lumMod val="50000"/>
                          <a:lumOff val="50000"/>
                        </a:schemeClr>
                      </a:solidFill>
                      <a:prstDash val="sysDot"/>
                      <a:round/>
                      <a:headEnd type="none" w="med" len="med"/>
                      <a:tailEnd type="none" w="med" len="med"/>
                    </a:lnT>
                  </a:tcPr>
                </a:tc>
                <a:tc hMerge="1">
                  <a:txBody>
                    <a:bodyPr/>
                    <a:lstStyle/>
                    <a:p>
                      <a:pPr algn="ctr" fontAlgn="b">
                        <a:spcBef>
                          <a:spcPts val="1200"/>
                        </a:spcBef>
                      </a:pPr>
                      <a:endParaRPr lang="en-GB" sz="1100" b="0" i="0" u="none" strike="noStrike" dirty="0">
                        <a:solidFill>
                          <a:schemeClr val="tx1"/>
                        </a:solidFill>
                        <a:effectLst/>
                        <a:latin typeface="Calibri" panose="020F0502020204030204" pitchFamily="34" charset="0"/>
                      </a:endParaRPr>
                    </a:p>
                  </a:txBody>
                  <a:tcPr marL="7620" marR="7620" marT="7620" marB="0" anchor="ctr">
                    <a:lnL>
                      <a:noFill/>
                    </a:lnL>
                    <a:lnR>
                      <a:noFill/>
                    </a:lnR>
                    <a:lnT w="9525" cap="flat" cmpd="sng" algn="ctr">
                      <a:solidFill>
                        <a:schemeClr val="tx1">
                          <a:lumMod val="50000"/>
                          <a:lumOff val="50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marL="893763" indent="0" algn="l" fontAlgn="b">
                        <a:spcBef>
                          <a:spcPts val="1200"/>
                        </a:spcBef>
                      </a:pPr>
                      <a:endParaRPr lang="en-GB" sz="1400" b="1" i="1" u="none" strike="noStrike" dirty="0">
                        <a:solidFill>
                          <a:schemeClr val="tx1"/>
                        </a:solidFill>
                        <a:effectLst/>
                        <a:latin typeface="Calibri" panose="020F050202020403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a:noFill/>
                    </a:lnL>
                    <a:lnR>
                      <a:noFill/>
                    </a:lnR>
                    <a:lnT w="9525"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a:noFill/>
                    </a:lnL>
                    <a:lnR>
                      <a:noFill/>
                    </a:lnR>
                    <a:lnT w="9525"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a:noFill/>
                    </a:lnL>
                    <a:lnR>
                      <a:noFill/>
                    </a:lnR>
                    <a:lnT w="9525"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a:noFill/>
                    </a:lnL>
                    <a:lnR>
                      <a:noFill/>
                    </a:lnR>
                    <a:lnT w="9525"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a:noFill/>
                    </a:lnL>
                    <a:lnR>
                      <a:noFill/>
                    </a:lnR>
                    <a:lnT w="9525"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a:noFill/>
                    </a:lnL>
                    <a:lnR>
                      <a:noFill/>
                    </a:lnR>
                    <a:lnT w="9525"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a:noFill/>
                    </a:lnL>
                    <a:lnR>
                      <a:noFill/>
                    </a:lnR>
                    <a:lnT w="9525"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a:noFill/>
                    </a:lnL>
                    <a:lnR>
                      <a:noFill/>
                    </a:lnR>
                    <a:lnT w="9525"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0"/>
                  </a:ext>
                </a:extLst>
              </a:tr>
              <a:tr h="441897">
                <a:tc>
                  <a:txBody>
                    <a:bodyPr/>
                    <a:lstStyle/>
                    <a:p>
                      <a:pPr algn="ctr" fontAlgn="b"/>
                      <a:r>
                        <a:rPr lang="en-GB" sz="1400" b="1" i="0" u="none" strike="noStrike" dirty="0">
                          <a:solidFill>
                            <a:schemeClr val="tx1"/>
                          </a:solidFill>
                          <a:effectLst/>
                          <a:latin typeface="Calibri" panose="020F0502020204030204" pitchFamily="34" charset="0"/>
                        </a:rPr>
                        <a:t>No.</a:t>
                      </a:r>
                    </a:p>
                  </a:txBody>
                  <a:tcPr marL="7620" marR="7620" marT="762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b="1" i="0" u="none" strike="noStrike" dirty="0">
                          <a:solidFill>
                            <a:schemeClr val="tx1"/>
                          </a:solidFill>
                          <a:effectLst/>
                          <a:latin typeface="Calibri" panose="020F0502020204030204" pitchFamily="34" charset="0"/>
                        </a:rPr>
                        <a:t>Surname</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b="1" i="0" u="none" strike="noStrike" dirty="0">
                          <a:solidFill>
                            <a:schemeClr val="tx1"/>
                          </a:solidFill>
                          <a:effectLst/>
                          <a:latin typeface="Calibri" panose="020F0502020204030204" pitchFamily="34" charset="0"/>
                        </a:rPr>
                        <a:t>First Name</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GB" sz="1000" b="1" i="0" u="none" strike="noStrike" dirty="0">
                          <a:solidFill>
                            <a:schemeClr val="tx1"/>
                          </a:solidFill>
                          <a:effectLst/>
                          <a:latin typeface="Calibri" panose="020F0502020204030204" pitchFamily="34" charset="0"/>
                        </a:rPr>
                        <a:t>Term</a:t>
                      </a:r>
                    </a:p>
                  </a:txBody>
                  <a:tcPr marL="7620" marR="7620" marT="7620" marB="0" anchor="ctr">
                    <a:lnL w="6350"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hMerge="1">
                  <a:txBody>
                    <a:bodyPr/>
                    <a:lstStyle/>
                    <a:p>
                      <a:pPr algn="ctr" fontAlgn="b"/>
                      <a:endParaRPr lang="en-GB" sz="1000" b="1"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000" b="1" i="0" u="none" strike="noStrike" dirty="0">
                          <a:solidFill>
                            <a:schemeClr val="tx1"/>
                          </a:solidFill>
                          <a:effectLst/>
                          <a:latin typeface="Calibri" panose="020F0502020204030204" pitchFamily="34" charset="0"/>
                        </a:rPr>
                        <a:t>No. of Terms</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fontAlgn="b"/>
                      <a:r>
                        <a:rPr lang="en-GB" sz="1000" b="1" i="0" u="none" strike="noStrike" dirty="0">
                          <a:solidFill>
                            <a:schemeClr val="tx1"/>
                          </a:solidFill>
                          <a:effectLst/>
                          <a:latin typeface="Calibri" panose="020F0502020204030204" pitchFamily="34" charset="0"/>
                        </a:rPr>
                        <a:t>First Appointed</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gridSpan="2">
                  <a:txBody>
                    <a:bodyPr/>
                    <a:lstStyle/>
                    <a:p>
                      <a:pPr algn="ctr" fontAlgn="b"/>
                      <a:r>
                        <a:rPr lang="en-GB" sz="1000" b="1" i="0" u="none" strike="noStrike" dirty="0">
                          <a:solidFill>
                            <a:schemeClr val="tx1"/>
                          </a:solidFill>
                          <a:effectLst/>
                          <a:latin typeface="Calibri" panose="020F0502020204030204" pitchFamily="34" charset="0"/>
                        </a:rPr>
                        <a:t>Appointed to Board</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hMerge="1">
                  <a:txBody>
                    <a:bodyPr/>
                    <a:lstStyle/>
                    <a:p>
                      <a:pPr algn="ctr" fontAlgn="b"/>
                      <a:endParaRPr lang="en-GB" sz="1000" b="1"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dirty="0">
                          <a:solidFill>
                            <a:schemeClr val="tx1"/>
                          </a:solidFill>
                          <a:effectLst/>
                          <a:latin typeface="Calibri" panose="020F0502020204030204" pitchFamily="34" charset="0"/>
                        </a:rPr>
                        <a:t>Status as a co-opted member</a:t>
                      </a:r>
                    </a:p>
                  </a:txBody>
                  <a:tcPr marL="7620" marR="7620" marT="7620" marB="0" anchor="ctr">
                    <a:lnL w="63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gridSpan="3">
                  <a:txBody>
                    <a:bodyPr/>
                    <a:lstStyle/>
                    <a:p>
                      <a:pPr algn="ctr" fontAlgn="b"/>
                      <a:r>
                        <a:rPr lang="en-GB" sz="1000" b="1" i="0" u="none" strike="noStrike" dirty="0">
                          <a:solidFill>
                            <a:schemeClr val="tx1"/>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lnL w="6350" cap="flat" cmpd="sng" algn="ctr">
                      <a:solidFill>
                        <a:srgbClr val="FFFFFF"/>
                      </a:solidFill>
                      <a:prstDash val="solid"/>
                      <a:round/>
                      <a:headEnd type="none" w="med" len="med"/>
                      <a:tailEnd type="none" w="med" len="med"/>
                    </a:lnL>
                    <a:lnT w="12700" cmpd="sng">
                      <a:noFill/>
                      <a:prstDash val="solid"/>
                    </a:lnT>
                  </a:tcPr>
                </a:tc>
                <a:extLst>
                  <a:ext uri="{0D108BD9-81ED-4DB2-BD59-A6C34878D82A}">
                    <a16:rowId xmlns:a16="http://schemas.microsoft.com/office/drawing/2014/main" val="10011"/>
                  </a:ext>
                </a:extLst>
              </a:tr>
              <a:tr h="243401">
                <a:tc>
                  <a:txBody>
                    <a:bodyPr/>
                    <a:lstStyle/>
                    <a:p>
                      <a:pPr algn="ctr" fontAlgn="b"/>
                      <a:r>
                        <a:rPr lang="en-GB" sz="1400" b="0" i="0" u="none" strike="noStrike" dirty="0">
                          <a:solidFill>
                            <a:schemeClr val="tx1"/>
                          </a:solidFill>
                          <a:effectLst/>
                          <a:latin typeface="Calibri" panose="020F0502020204030204" pitchFamily="34" charset="0"/>
                        </a:rPr>
                        <a:t>9</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400" b="0" i="0" u="none" strike="noStrike" dirty="0">
                        <a:solidFill>
                          <a:srgbClr val="0070C0"/>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43401">
                <a:tc>
                  <a:txBody>
                    <a:bodyPr/>
                    <a:lstStyle/>
                    <a:p>
                      <a:pPr algn="ctr" fontAlgn="b"/>
                      <a:r>
                        <a:rPr lang="en-GB" sz="1400" b="0" i="0" u="none" strike="noStrike" dirty="0">
                          <a:solidFill>
                            <a:schemeClr val="tx1"/>
                          </a:solidFill>
                          <a:effectLst/>
                          <a:latin typeface="Calibri" panose="020F0502020204030204" pitchFamily="34" charset="0"/>
                        </a:rPr>
                        <a:t>10</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400" b="0" i="0" u="none" strike="noStrike" dirty="0">
                        <a:solidFill>
                          <a:srgbClr val="0070C0"/>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43401">
                <a:tc>
                  <a:txBody>
                    <a:bodyPr/>
                    <a:lstStyle/>
                    <a:p>
                      <a:pPr algn="ctr" fontAlgn="b"/>
                      <a:r>
                        <a:rPr lang="en-GB" sz="1400" b="0" i="0" u="none" strike="noStrike" dirty="0">
                          <a:solidFill>
                            <a:schemeClr val="tx1"/>
                          </a:solidFill>
                          <a:effectLst/>
                          <a:latin typeface="Calibri" panose="020F0502020204030204" pitchFamily="34" charset="0"/>
                        </a:rPr>
                        <a:t>11</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400" b="0" i="0" u="none" strike="noStrike" dirty="0">
                        <a:solidFill>
                          <a:srgbClr val="0070C0"/>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38372">
                <a:tc>
                  <a:txBody>
                    <a:bodyPr/>
                    <a:lstStyle/>
                    <a:p>
                      <a:pPr algn="l" fontAlgn="b"/>
                      <a:r>
                        <a:rPr lang="en-GB" sz="1100" b="0" i="0" u="none" strike="noStrike" dirty="0">
                          <a:solidFill>
                            <a:schemeClr val="tx1"/>
                          </a:solidFill>
                          <a:effectLst/>
                          <a:latin typeface="Calibri" panose="020F0502020204030204" pitchFamily="34" charset="0"/>
                        </a:rPr>
                        <a:t>Legend</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w="6350" cap="flat" cmpd="sng" algn="ctr">
                      <a:noFill/>
                      <a:prstDash val="solid"/>
                      <a:round/>
                      <a:headEnd type="none" w="med" len="med"/>
                      <a:tailEnd type="none" w="med" len="med"/>
                    </a:lnL>
                    <a:lnR>
                      <a:noFill/>
                    </a:lnR>
                    <a:lnT w="9525" cap="flat" cmpd="sng" algn="ctr">
                      <a:solidFill>
                        <a:schemeClr val="tx1">
                          <a:lumMod val="50000"/>
                          <a:lumOff val="50000"/>
                        </a:schemeClr>
                      </a:solid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w="9525" cap="flat" cmpd="sng" algn="ctr">
                      <a:solidFill>
                        <a:schemeClr val="tx1">
                          <a:lumMod val="50000"/>
                          <a:lumOff val="50000"/>
                        </a:schemeClr>
                      </a:solid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w="9525" cap="flat" cmpd="sng" algn="ctr">
                      <a:solidFill>
                        <a:schemeClr val="tx1">
                          <a:lumMod val="50000"/>
                          <a:lumOff val="50000"/>
                        </a:schemeClr>
                      </a:solid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w="9525" cap="flat" cmpd="sng" algn="ctr">
                      <a:solidFill>
                        <a:schemeClr val="tx1">
                          <a:lumMod val="50000"/>
                          <a:lumOff val="50000"/>
                        </a:schemeClr>
                      </a:solid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w="9525" cap="flat" cmpd="sng" algn="ctr">
                      <a:solidFill>
                        <a:schemeClr val="tx1">
                          <a:lumMod val="50000"/>
                          <a:lumOff val="50000"/>
                        </a:schemeClr>
                      </a:solid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w="9525" cap="flat" cmpd="sng" algn="ctr">
                      <a:solidFill>
                        <a:schemeClr val="tx1">
                          <a:lumMod val="50000"/>
                          <a:lumOff val="50000"/>
                        </a:schemeClr>
                      </a:solidFill>
                      <a:prstDash val="sysDot"/>
                      <a:round/>
                      <a:headEnd type="none" w="med" len="med"/>
                      <a:tailEnd type="none" w="med" len="med"/>
                    </a:lnT>
                    <a:lnB>
                      <a:noFill/>
                    </a:lnB>
                    <a:lnTlToBr w="12700" cmpd="sng">
                      <a:noFill/>
                      <a:prstDash val="solid"/>
                    </a:lnTlToBr>
                    <a:lnBlToTr w="12700" cmpd="sng">
                      <a:noFill/>
                      <a:prstDash val="solid"/>
                    </a:lnBlToTr>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w="9525" cap="flat" cmpd="sng" algn="ctr">
                      <a:solidFill>
                        <a:schemeClr val="tx1">
                          <a:lumMod val="50000"/>
                          <a:lumOff val="50000"/>
                        </a:schemeClr>
                      </a:solidFill>
                      <a:prstDash val="sysDot"/>
                      <a:round/>
                      <a:headEnd type="none" w="med" len="med"/>
                      <a:tailEnd type="none" w="med" len="med"/>
                    </a:lnT>
                    <a:lnB>
                      <a:noFill/>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w="9525" cap="flat" cmpd="sng" algn="ctr">
                      <a:solidFill>
                        <a:schemeClr val="tx1">
                          <a:lumMod val="50000"/>
                          <a:lumOff val="50000"/>
                        </a:schemeClr>
                      </a:solidFill>
                      <a:prstDash val="sysDot"/>
                      <a:round/>
                      <a:headEnd type="none" w="med" len="med"/>
                      <a:tailEnd type="none" w="med" len="med"/>
                    </a:lnT>
                    <a:lnB>
                      <a:noFill/>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10016"/>
                  </a:ext>
                </a:extLst>
              </a:tr>
              <a:tr h="238372">
                <a:tc>
                  <a:txBody>
                    <a:bodyPr/>
                    <a:lstStyle/>
                    <a:p>
                      <a:pPr algn="l" fontAlgn="b"/>
                      <a:r>
                        <a:rPr lang="en-GB" sz="1100" b="0" i="0" u="none" strike="noStrike" dirty="0">
                          <a:solidFill>
                            <a:schemeClr val="tx1"/>
                          </a:solidFill>
                          <a:effectLst/>
                          <a:latin typeface="Calibri" panose="020F0502020204030204" pitchFamily="34" charset="0"/>
                        </a:rPr>
                        <a:t>*</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pPr algn="l" fontAlgn="b"/>
                      <a:r>
                        <a:rPr lang="en-US" sz="1100" b="0" i="0" u="none" strike="noStrike" dirty="0">
                          <a:solidFill>
                            <a:schemeClr val="tx1"/>
                          </a:solidFill>
                          <a:effectLst/>
                          <a:latin typeface="Calibri" panose="020F0502020204030204" pitchFamily="34" charset="0"/>
                        </a:rPr>
                        <a:t>Appointed at Special General Meeting on formation of Company</a:t>
                      </a:r>
                      <a:endParaRPr lang="en-GB" sz="1100" b="0" i="0" u="none" strike="noStrike" dirty="0">
                        <a:solidFill>
                          <a:schemeClr val="tx1"/>
                        </a:solidFill>
                        <a:effectLst/>
                        <a:latin typeface="Calibri" panose="020F050202020403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6350" cap="flat" cmpd="sng" algn="ctr">
                      <a:noFill/>
                      <a:prstDash val="solid"/>
                      <a:round/>
                      <a:headEnd type="none" w="med" len="med"/>
                      <a:tailEnd type="none" w="med" len="med"/>
                    </a:lnL>
                    <a:lnT w="6350" cap="flat" cmpd="sng" algn="ctr">
                      <a:noFill/>
                      <a:prstDash val="solid"/>
                      <a:round/>
                      <a:headEnd type="none" w="med" len="med"/>
                      <a:tailEnd type="none" w="med" len="med"/>
                    </a:lnT>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ZA"/>
                    </a:p>
                  </a:txBody>
                  <a:tcPr/>
                </a:tc>
                <a:tc hMerge="1">
                  <a:txBody>
                    <a:bodyPr/>
                    <a:lstStyle/>
                    <a:p>
                      <a:endParaRPr lang="en-GB"/>
                    </a:p>
                  </a:txBody>
                  <a:tcPr/>
                </a:tc>
                <a:tc hMerge="1">
                  <a:txBody>
                    <a:bodyPr/>
                    <a:lstStyle/>
                    <a:p>
                      <a:endParaRPr lang="en-GB"/>
                    </a:p>
                  </a:txBody>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10017"/>
                  </a:ext>
                </a:extLst>
              </a:tr>
              <a:tr h="238372">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6350" cap="flat" cmpd="sng" algn="ctr">
                      <a:noFill/>
                      <a:prstDash val="solid"/>
                      <a:round/>
                      <a:headEnd type="none" w="med" len="med"/>
                      <a:tailEnd type="none" w="med" len="med"/>
                    </a:lnL>
                  </a:tcPr>
                </a:tc>
                <a:tc hMerge="1">
                  <a:txBody>
                    <a:bodyPr/>
                    <a:lstStyle/>
                    <a:p>
                      <a:endParaRPr lang="en-GB"/>
                    </a:p>
                  </a:txBody>
                  <a:tcPr>
                    <a:lnL w="6350" cap="flat" cmpd="sng" algn="ctr">
                      <a:solidFill>
                        <a:srgbClr val="000000"/>
                      </a:solidFill>
                      <a:prstDash val="solid"/>
                      <a:round/>
                      <a:headEnd type="none" w="med" len="med"/>
                      <a:tailEnd type="none" w="med" len="med"/>
                    </a:lnL>
                  </a:tcPr>
                </a:tc>
                <a:tc hMerge="1">
                  <a:txBody>
                    <a:bodyPr/>
                    <a:lstStyle/>
                    <a:p>
                      <a:endParaRPr lang="en-ZA"/>
                    </a:p>
                  </a:txBody>
                  <a:tcPr/>
                </a:tc>
                <a:tc hMerge="1">
                  <a:txBody>
                    <a:bodyPr/>
                    <a:lstStyle/>
                    <a:p>
                      <a:endParaRPr lang="en-GB"/>
                    </a:p>
                  </a:txBody>
                  <a:tcPr/>
                </a:tc>
                <a:tc hMerge="1">
                  <a:txBody>
                    <a:bodyPr/>
                    <a:lstStyle/>
                    <a:p>
                      <a:endParaRPr lang="en-GB"/>
                    </a:p>
                  </a:txBody>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10766001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normAutofit/>
          </a:bodyPr>
          <a:lstStyle/>
          <a:p>
            <a:r>
              <a:rPr lang="en-ZA" dirty="0"/>
              <a:t>9.2   Board Proposed for Election</a:t>
            </a:r>
            <a:endParaRPr lang="en-ZA" sz="2200" dirty="0"/>
          </a:p>
        </p:txBody>
      </p:sp>
      <p:graphicFrame>
        <p:nvGraphicFramePr>
          <p:cNvPr id="6" name="Content Placeholder 5">
            <a:extLst>
              <a:ext uri="{FF2B5EF4-FFF2-40B4-BE49-F238E27FC236}">
                <a16:creationId xmlns:a16="http://schemas.microsoft.com/office/drawing/2014/main" id="{BA6F9E75-1E60-41C1-A74F-18625CB9E960}"/>
              </a:ext>
            </a:extLst>
          </p:cNvPr>
          <p:cNvGraphicFramePr>
            <a:graphicFrameLocks/>
          </p:cNvGraphicFramePr>
          <p:nvPr>
            <p:extLst>
              <p:ext uri="{D42A27DB-BD31-4B8C-83A1-F6EECF244321}">
                <p14:modId xmlns:p14="http://schemas.microsoft.com/office/powerpoint/2010/main" val="4262572801"/>
              </p:ext>
            </p:extLst>
          </p:nvPr>
        </p:nvGraphicFramePr>
        <p:xfrm>
          <a:off x="562893" y="1425506"/>
          <a:ext cx="11066213" cy="4644000"/>
        </p:xfrm>
        <a:graphic>
          <a:graphicData uri="http://schemas.openxmlformats.org/drawingml/2006/table">
            <a:tbl>
              <a:tblPr firstRow="1" bandRow="1">
                <a:tableStyleId>{5C22544A-7EE6-4342-B048-85BDC9FD1C3A}</a:tableStyleId>
              </a:tblPr>
              <a:tblGrid>
                <a:gridCol w="510343">
                  <a:extLst>
                    <a:ext uri="{9D8B030D-6E8A-4147-A177-3AD203B41FA5}">
                      <a16:colId xmlns:a16="http://schemas.microsoft.com/office/drawing/2014/main" val="20000"/>
                    </a:ext>
                  </a:extLst>
                </a:gridCol>
                <a:gridCol w="2180020">
                  <a:extLst>
                    <a:ext uri="{9D8B030D-6E8A-4147-A177-3AD203B41FA5}">
                      <a16:colId xmlns:a16="http://schemas.microsoft.com/office/drawing/2014/main" val="20001"/>
                    </a:ext>
                  </a:extLst>
                </a:gridCol>
                <a:gridCol w="3896139">
                  <a:extLst>
                    <a:ext uri="{9D8B030D-6E8A-4147-A177-3AD203B41FA5}">
                      <a16:colId xmlns:a16="http://schemas.microsoft.com/office/drawing/2014/main" val="20002"/>
                    </a:ext>
                  </a:extLst>
                </a:gridCol>
                <a:gridCol w="1995456">
                  <a:extLst>
                    <a:ext uri="{9D8B030D-6E8A-4147-A177-3AD203B41FA5}">
                      <a16:colId xmlns:a16="http://schemas.microsoft.com/office/drawing/2014/main" val="20003"/>
                    </a:ext>
                  </a:extLst>
                </a:gridCol>
                <a:gridCol w="2484255">
                  <a:extLst>
                    <a:ext uri="{9D8B030D-6E8A-4147-A177-3AD203B41FA5}">
                      <a16:colId xmlns:a16="http://schemas.microsoft.com/office/drawing/2014/main" val="20004"/>
                    </a:ext>
                  </a:extLst>
                </a:gridCol>
              </a:tblGrid>
              <a:tr h="432000">
                <a:tc>
                  <a:txBody>
                    <a:bodyPr/>
                    <a:lstStyle/>
                    <a:p>
                      <a:pPr algn="ctr" fontAlgn="ctr"/>
                      <a:endParaRPr lang="en-US" sz="1900" b="1" i="0" u="none" strike="noStrike" dirty="0">
                        <a:solidFill>
                          <a:srgbClr val="000000"/>
                        </a:solidFill>
                        <a:effectLst/>
                        <a:latin typeface="+mn-lt"/>
                      </a:endParaRP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ctr"/>
                      <a:r>
                        <a:rPr lang="en-US" sz="1900" b="1" i="0" u="none" strike="noStrike" dirty="0">
                          <a:solidFill>
                            <a:srgbClr val="000000"/>
                          </a:solidFill>
                          <a:effectLst/>
                          <a:latin typeface="+mn-lt"/>
                        </a:rPr>
                        <a:t>Name</a:t>
                      </a:r>
                    </a:p>
                  </a:txBody>
                  <a:tcPr marL="12700" marR="12700" marT="12700" marB="0" anchor="ctr">
                    <a:lnL w="12700" cmpd="sng">
                      <a:noFill/>
                    </a:lnL>
                    <a:lnR w="12700" cmpd="sng">
                      <a:noFill/>
                    </a:lnR>
                    <a:lnT w="12700" cmpd="sng">
                      <a:noFill/>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Bef>
                          <a:spcPts val="600"/>
                        </a:spcBef>
                        <a:spcAft>
                          <a:spcPts val="600"/>
                        </a:spcAft>
                      </a:pPr>
                      <a:r>
                        <a:rPr lang="en-US" sz="1900" b="1" i="0" u="none" strike="noStrike" dirty="0">
                          <a:solidFill>
                            <a:srgbClr val="000000"/>
                          </a:solidFill>
                          <a:effectLst/>
                          <a:latin typeface="+mn-lt"/>
                        </a:rPr>
                        <a:t>Current Portfolio</a:t>
                      </a:r>
                    </a:p>
                  </a:txBody>
                  <a:tcPr marL="12700" marR="12700" marT="12700" marB="0" anchor="ctr">
                    <a:lnL w="12700" cmpd="sng">
                      <a:noFill/>
                    </a:lnL>
                    <a:lnR w="12700" cmpd="sng">
                      <a:noFill/>
                    </a:lnR>
                    <a:lnT w="12700" cmpd="sng">
                      <a:noFill/>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900" b="1" i="0" u="none" strike="noStrike" dirty="0">
                          <a:solidFill>
                            <a:srgbClr val="000000"/>
                          </a:solidFill>
                          <a:effectLst/>
                          <a:latin typeface="+mn-lt"/>
                        </a:rPr>
                        <a:t>Status</a:t>
                      </a:r>
                    </a:p>
                  </a:txBody>
                  <a:tcPr marL="12700" marR="12700" marT="12700" marB="0" anchor="ctr">
                    <a:lnL w="12700" cmpd="sng">
                      <a:noFill/>
                    </a:lnL>
                    <a:lnR w="12700" cmpd="sng">
                      <a:noFill/>
                    </a:lnR>
                    <a:lnT w="12700" cmpd="sng">
                      <a:noFill/>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900" b="1" i="0" u="none" strike="noStrike" dirty="0">
                          <a:solidFill>
                            <a:srgbClr val="000000"/>
                          </a:solidFill>
                          <a:effectLst/>
                          <a:latin typeface="+mn-lt"/>
                        </a:rPr>
                        <a:t>Action</a:t>
                      </a:r>
                    </a:p>
                  </a:txBody>
                  <a:tcPr marL="12700" marR="12700" marT="12700" marB="0" anchor="ctr">
                    <a:lnL w="12700" cmpd="sng">
                      <a:noFill/>
                    </a:lnL>
                    <a:lnR w="12700" cmpd="sng">
                      <a:noFill/>
                    </a:lnR>
                    <a:lnT w="12700" cmpd="sng">
                      <a:noFill/>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8000">
                <a:tc>
                  <a:txBody>
                    <a:bodyPr/>
                    <a:lstStyle/>
                    <a:p>
                      <a:pPr algn="ctr" fontAlgn="ctr"/>
                      <a:r>
                        <a:rPr lang="en-US" sz="1500" b="0" i="0" u="none" strike="noStrike" dirty="0">
                          <a:solidFill>
                            <a:srgbClr val="000000"/>
                          </a:solidFill>
                          <a:effectLst/>
                          <a:latin typeface="+mn-lt"/>
                        </a:rPr>
                        <a:t>1</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r>
                        <a:rPr lang="en-US" sz="1900" b="0" dirty="0">
                          <a:latin typeface="+mn-lt"/>
                        </a:rPr>
                        <a:t>Kiki Loubser</a:t>
                      </a:r>
                    </a:p>
                  </a:txBody>
                  <a:tcPr marL="12700" marR="12700" marT="12700" marB="0"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457200" rtl="0" eaLnBrk="1" fontAlgn="ctr" latinLnBrk="0" hangingPunct="1"/>
                      <a:r>
                        <a:rPr lang="en-US" sz="1600" b="0" i="0" u="none" strike="noStrike" kern="1200" dirty="0">
                          <a:solidFill>
                            <a:srgbClr val="000000"/>
                          </a:solidFill>
                          <a:effectLst/>
                          <a:latin typeface="+mn-lt"/>
                          <a:ea typeface="+mn-ea"/>
                          <a:cs typeface="+mn-cs"/>
                        </a:rPr>
                        <a:t>Chair</a:t>
                      </a:r>
                    </a:p>
                  </a:txBody>
                  <a:tcPr marL="12700" marR="12700" marT="12700" marB="0" anchor="ctr">
                    <a:lnL w="12700" cmpd="sng">
                      <a:noFill/>
                    </a:lnL>
                    <a:lnR w="6350" cap="flat" cmpd="sng" algn="ctr">
                      <a:solidFill>
                        <a:schemeClr val="bg1">
                          <a:lumMod val="50000"/>
                        </a:schemeClr>
                      </a:solidFill>
                      <a:prstDash val="sysDot"/>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457200" rtl="0" eaLnBrk="1" fontAlgn="ctr" latinLnBrk="0" hangingPunct="1"/>
                      <a:r>
                        <a:rPr lang="en-US" sz="1600" b="0" i="0" u="none" strike="noStrike" kern="1200" dirty="0">
                          <a:solidFill>
                            <a:srgbClr val="000000"/>
                          </a:solidFill>
                          <a:effectLst/>
                          <a:latin typeface="+mn-lt"/>
                          <a:ea typeface="+mn-ea"/>
                          <a:cs typeface="+mn-cs"/>
                        </a:rPr>
                        <a:t>Current</a:t>
                      </a:r>
                    </a:p>
                  </a:txBody>
                  <a:tcPr marL="12700" marR="12700" marT="12700" marB="0" anchor="ctr">
                    <a:lnL w="6350" cap="flat" cmpd="sng" algn="ctr">
                      <a:solidFill>
                        <a:schemeClr val="bg1">
                          <a:lumMod val="50000"/>
                        </a:schemeClr>
                      </a:solidFill>
                      <a:prstDash val="sysDot"/>
                      <a:round/>
                      <a:headEnd type="none" w="med" len="med"/>
                      <a:tailEnd type="none" w="med" len="med"/>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457200" rtl="0" eaLnBrk="1" fontAlgn="ctr" latinLnBrk="0" hangingPunct="1"/>
                      <a:endParaRPr lang="en-US" sz="1600" b="0" i="0" u="none" strike="noStrike" kern="1200" dirty="0">
                        <a:solidFill>
                          <a:srgbClr val="000000"/>
                        </a:solidFill>
                        <a:effectLst/>
                        <a:latin typeface="+mn-lt"/>
                        <a:ea typeface="+mn-ea"/>
                        <a:cs typeface="+mn-cs"/>
                      </a:endParaRPr>
                    </a:p>
                  </a:txBody>
                  <a:tcPr marL="12700" marR="12700" marT="12700" marB="0"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8000">
                <a:tc>
                  <a:txBody>
                    <a:bodyPr/>
                    <a:lstStyle/>
                    <a:p>
                      <a:pPr algn="ctr"/>
                      <a:r>
                        <a:rPr lang="en-US" sz="1500" b="0" dirty="0">
                          <a:latin typeface="+mn-lt"/>
                        </a:rPr>
                        <a:t>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900" b="0" i="0" u="none" strike="noStrike" dirty="0">
                          <a:solidFill>
                            <a:srgbClr val="000000"/>
                          </a:solidFill>
                          <a:effectLst/>
                          <a:latin typeface="+mn-lt"/>
                        </a:rPr>
                        <a:t>Wesley Corbett </a:t>
                      </a:r>
                    </a:p>
                  </a:txBody>
                  <a:tcPr marL="12700" marR="12700" marT="12700" marB="0"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600" b="0" i="0" u="none" strike="noStrike" dirty="0">
                          <a:solidFill>
                            <a:srgbClr val="000000"/>
                          </a:solidFill>
                          <a:effectLst/>
                          <a:latin typeface="+mn-lt"/>
                        </a:rPr>
                        <a:t>Security </a:t>
                      </a:r>
                    </a:p>
                  </a:txBody>
                  <a:tcPr marL="12700" marR="12700" marT="12700" marB="0" anchor="ctr">
                    <a:lnL w="12700" cmpd="sng">
                      <a:noFill/>
                    </a:lnL>
                    <a:lnR w="6350" cap="flat" cmpd="sng" algn="ctr">
                      <a:solidFill>
                        <a:schemeClr val="bg1">
                          <a:lumMod val="50000"/>
                        </a:schemeClr>
                      </a:solidFill>
                      <a:prstDash val="sysDot"/>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sk-SK" sz="1600" b="0" i="0" u="none" strike="noStrike" dirty="0" err="1">
                          <a:solidFill>
                            <a:srgbClr val="000000"/>
                          </a:solidFill>
                          <a:effectLst/>
                          <a:latin typeface="+mn-lt"/>
                        </a:rPr>
                        <a:t>Current</a:t>
                      </a:r>
                      <a:endParaRPr lang="sk-SK" sz="1600" b="0" i="0" u="none" strike="noStrike" dirty="0">
                        <a:solidFill>
                          <a:srgbClr val="000000"/>
                        </a:solidFill>
                        <a:effectLst/>
                        <a:latin typeface="+mn-lt"/>
                      </a:endParaRPr>
                    </a:p>
                  </a:txBody>
                  <a:tcPr marL="12700" marR="12700" marT="12700" marB="0" anchor="ctr">
                    <a:lnL w="6350" cap="flat" cmpd="sng" algn="ctr">
                      <a:solidFill>
                        <a:schemeClr val="bg1">
                          <a:lumMod val="50000"/>
                        </a:schemeClr>
                      </a:solidFill>
                      <a:prstDash val="sysDot"/>
                      <a:round/>
                      <a:headEnd type="none" w="med" len="med"/>
                      <a:tailEnd type="none" w="med" len="med"/>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600" b="0" i="0" u="none" strike="noStrike" dirty="0">
                        <a:solidFill>
                          <a:srgbClr val="000000"/>
                        </a:solidFill>
                        <a:effectLst/>
                        <a:latin typeface="+mn-lt"/>
                      </a:endParaRPr>
                    </a:p>
                  </a:txBody>
                  <a:tcPr marL="12700" marR="12700" marT="12700" marB="0"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8000">
                <a:tc>
                  <a:txBody>
                    <a:bodyPr/>
                    <a:lstStyle/>
                    <a:p>
                      <a:pPr algn="ctr"/>
                      <a:r>
                        <a:rPr lang="en-US" sz="1500" b="0" dirty="0">
                          <a:latin typeface="+mn-lt"/>
                        </a:rPr>
                        <a:t>3</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900" b="0" i="0" u="none" strike="noStrike" dirty="0">
                          <a:solidFill>
                            <a:srgbClr val="000000"/>
                          </a:solidFill>
                          <a:effectLst/>
                          <a:latin typeface="+mn-lt"/>
                        </a:rPr>
                        <a:t>Jody Aufrichtig </a:t>
                      </a:r>
                    </a:p>
                  </a:txBody>
                  <a:tcPr marL="12700" marR="12700" marT="12700" marB="0"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600" b="0" i="0" u="none" strike="noStrike" dirty="0">
                          <a:solidFill>
                            <a:srgbClr val="000000"/>
                          </a:solidFill>
                          <a:effectLst/>
                          <a:latin typeface="+mn-lt"/>
                        </a:rPr>
                        <a:t>Projects </a:t>
                      </a:r>
                    </a:p>
                  </a:txBody>
                  <a:tcPr marL="12700" marR="12700" marT="12700" marB="0" anchor="ctr">
                    <a:lnL w="12700" cmpd="sng">
                      <a:noFill/>
                    </a:lnL>
                    <a:lnR w="6350" cap="flat" cmpd="sng" algn="ctr">
                      <a:solidFill>
                        <a:schemeClr val="bg1">
                          <a:lumMod val="50000"/>
                        </a:schemeClr>
                      </a:solidFill>
                      <a:prstDash val="sysDot"/>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ZA" sz="1600" b="0" i="0" u="none" strike="noStrike" dirty="0">
                          <a:solidFill>
                            <a:srgbClr val="000000"/>
                          </a:solidFill>
                          <a:effectLst/>
                          <a:latin typeface="+mn-lt"/>
                        </a:rPr>
                        <a:t>Current</a:t>
                      </a:r>
                      <a:endParaRPr lang="sk-SK" sz="1600" b="0" i="0" u="none" strike="noStrike" dirty="0">
                        <a:solidFill>
                          <a:srgbClr val="000000"/>
                        </a:solidFill>
                        <a:effectLst/>
                        <a:latin typeface="+mn-lt"/>
                      </a:endParaRPr>
                    </a:p>
                  </a:txBody>
                  <a:tcPr marL="12700" marR="12700" marT="12700" marB="0" anchor="ctr">
                    <a:lnL w="6350" cap="flat" cmpd="sng" algn="ctr">
                      <a:solidFill>
                        <a:schemeClr val="bg1">
                          <a:lumMod val="50000"/>
                        </a:schemeClr>
                      </a:solidFill>
                      <a:prstDash val="sysDot"/>
                      <a:round/>
                      <a:headEnd type="none" w="med" len="med"/>
                      <a:tailEnd type="none" w="med" len="med"/>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600" b="0" i="0" u="none" strike="noStrike" dirty="0">
                        <a:solidFill>
                          <a:srgbClr val="000000"/>
                        </a:solidFill>
                        <a:effectLst/>
                        <a:latin typeface="+mn-lt"/>
                      </a:endParaRPr>
                    </a:p>
                  </a:txBody>
                  <a:tcPr marL="12700" marR="12700" marT="12700" marB="0"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8000">
                <a:tc>
                  <a:txBody>
                    <a:bodyPr/>
                    <a:lstStyle/>
                    <a:p>
                      <a:pPr algn="ctr"/>
                      <a:r>
                        <a:rPr lang="en-US" sz="1500" b="0" dirty="0">
                          <a:solidFill>
                            <a:schemeClr val="accent1">
                              <a:lumMod val="50000"/>
                            </a:schemeClr>
                          </a:solidFill>
                          <a:latin typeface="+mn-lt"/>
                        </a:rPr>
                        <a:t>4</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4C7E7">
                        <a:alpha val="20000"/>
                      </a:srgbClr>
                    </a:solidFill>
                  </a:tcPr>
                </a:tc>
                <a:tc>
                  <a:txBody>
                    <a:bodyPr/>
                    <a:lstStyle/>
                    <a:p>
                      <a:pPr algn="l" fontAlgn="ctr"/>
                      <a:r>
                        <a:rPr lang="en-US" sz="1900" b="1" i="0" u="none" strike="noStrike" dirty="0">
                          <a:solidFill>
                            <a:schemeClr val="accent1">
                              <a:lumMod val="50000"/>
                            </a:schemeClr>
                          </a:solidFill>
                          <a:effectLst/>
                          <a:latin typeface="+mn-lt"/>
                        </a:rPr>
                        <a:t>Ian Scott </a:t>
                      </a:r>
                    </a:p>
                  </a:txBody>
                  <a:tcPr marL="12700" marR="12700" marT="12700" marB="0"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B4C7E7">
                        <a:alpha val="20000"/>
                      </a:srgbClr>
                    </a:solidFill>
                  </a:tcPr>
                </a:tc>
                <a:tc>
                  <a:txBody>
                    <a:bodyPr/>
                    <a:lstStyle/>
                    <a:p>
                      <a:pPr algn="l" fontAlgn="ctr"/>
                      <a:r>
                        <a:rPr lang="en-US" sz="1600" b="0" i="0" u="none" strike="noStrike" dirty="0">
                          <a:solidFill>
                            <a:schemeClr val="accent1">
                              <a:lumMod val="50000"/>
                            </a:schemeClr>
                          </a:solidFill>
                          <a:effectLst/>
                          <a:latin typeface="+mn-lt"/>
                        </a:rPr>
                        <a:t>Treasurer</a:t>
                      </a:r>
                    </a:p>
                  </a:txBody>
                  <a:tcPr marL="12700" marR="12700" marT="12700" marB="0" anchor="ctr">
                    <a:lnL w="12700" cmpd="sng">
                      <a:noFill/>
                    </a:lnL>
                    <a:lnR w="6350" cap="flat" cmpd="sng" algn="ctr">
                      <a:solidFill>
                        <a:schemeClr val="bg1">
                          <a:lumMod val="50000"/>
                        </a:schemeClr>
                      </a:solidFill>
                      <a:prstDash val="sysDot"/>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B4C7E7">
                        <a:alpha val="20000"/>
                      </a:srgbClr>
                    </a:solidFill>
                  </a:tcPr>
                </a:tc>
                <a:tc>
                  <a:txBody>
                    <a:bodyPr/>
                    <a:lstStyle/>
                    <a:p>
                      <a:pPr algn="l" fontAlgn="ctr"/>
                      <a:r>
                        <a:rPr lang="sk-SK" sz="1600" b="0" i="0" u="none" strike="noStrike" dirty="0">
                          <a:solidFill>
                            <a:schemeClr val="accent1">
                              <a:lumMod val="50000"/>
                            </a:schemeClr>
                          </a:solidFill>
                          <a:effectLst/>
                          <a:latin typeface="+mn-lt"/>
                        </a:rPr>
                        <a:t>Resign by rotation</a:t>
                      </a:r>
                    </a:p>
                  </a:txBody>
                  <a:tcPr marL="12700" marR="12700" marT="12700" marB="0" anchor="ctr">
                    <a:lnL w="6350" cap="flat" cmpd="sng" algn="ctr">
                      <a:solidFill>
                        <a:schemeClr val="bg1">
                          <a:lumMod val="50000"/>
                        </a:schemeClr>
                      </a:solidFill>
                      <a:prstDash val="sysDot"/>
                      <a:round/>
                      <a:headEnd type="none" w="med" len="med"/>
                      <a:tailEnd type="none" w="med" len="med"/>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B4C7E7">
                        <a:alpha val="20000"/>
                      </a:srgbClr>
                    </a:solidFill>
                  </a:tcPr>
                </a:tc>
                <a:tc>
                  <a:txBody>
                    <a:bodyPr/>
                    <a:lstStyle/>
                    <a:p>
                      <a:pPr marL="0" marR="0" lvl="0" indent="0" algn="l" defTabSz="914377"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accent1">
                              <a:lumMod val="50000"/>
                            </a:schemeClr>
                          </a:solidFill>
                          <a:effectLst/>
                          <a:latin typeface="+mn-lt"/>
                        </a:rPr>
                        <a:t>Stand for reappointment</a:t>
                      </a:r>
                    </a:p>
                  </a:txBody>
                  <a:tcPr marL="12700" marR="12700" marT="12700" marB="0"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B4C7E7">
                        <a:alpha val="20000"/>
                      </a:srgbClr>
                    </a:solidFill>
                  </a:tcPr>
                </a:tc>
                <a:extLst>
                  <a:ext uri="{0D108BD9-81ED-4DB2-BD59-A6C34878D82A}">
                    <a16:rowId xmlns:a16="http://schemas.microsoft.com/office/drawing/2014/main" val="10004"/>
                  </a:ext>
                </a:extLst>
              </a:tr>
              <a:tr h="468000">
                <a:tc>
                  <a:txBody>
                    <a:bodyPr/>
                    <a:lstStyle/>
                    <a:p>
                      <a:pPr algn="ctr"/>
                      <a:r>
                        <a:rPr lang="en-US" sz="1500" b="0" dirty="0">
                          <a:solidFill>
                            <a:schemeClr val="accent1">
                              <a:lumMod val="50000"/>
                            </a:schemeClr>
                          </a:solidFill>
                          <a:latin typeface="+mn-lt"/>
                        </a:rPr>
                        <a:t>5</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4C7E7">
                        <a:alpha val="20000"/>
                      </a:srgbClr>
                    </a:solidFill>
                  </a:tcPr>
                </a:tc>
                <a:tc>
                  <a:txBody>
                    <a:bodyPr/>
                    <a:lstStyle/>
                    <a:p>
                      <a:pPr algn="l" fontAlgn="ctr"/>
                      <a:r>
                        <a:rPr lang="en-US" sz="1900" b="1" i="0" u="none" strike="noStrike" dirty="0">
                          <a:solidFill>
                            <a:schemeClr val="accent1">
                              <a:lumMod val="50000"/>
                            </a:schemeClr>
                          </a:solidFill>
                          <a:effectLst/>
                          <a:latin typeface="+mn-lt"/>
                        </a:rPr>
                        <a:t>Andrew </a:t>
                      </a:r>
                      <a:r>
                        <a:rPr lang="en-US" sz="1900" b="1" i="0" u="none" strike="noStrike" dirty="0" err="1">
                          <a:solidFill>
                            <a:schemeClr val="accent1">
                              <a:lumMod val="50000"/>
                            </a:schemeClr>
                          </a:solidFill>
                          <a:effectLst/>
                          <a:latin typeface="+mn-lt"/>
                        </a:rPr>
                        <a:t>Jakins</a:t>
                      </a:r>
                      <a:r>
                        <a:rPr lang="en-US" sz="1900" b="1" i="0" u="none" strike="noStrike" dirty="0">
                          <a:solidFill>
                            <a:schemeClr val="accent1">
                              <a:lumMod val="50000"/>
                            </a:schemeClr>
                          </a:solidFill>
                          <a:effectLst/>
                          <a:latin typeface="+mn-lt"/>
                        </a:rPr>
                        <a:t> </a:t>
                      </a:r>
                    </a:p>
                  </a:txBody>
                  <a:tcPr marL="12700" marR="12700" marT="12700" marB="0"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B4C7E7">
                        <a:alpha val="20000"/>
                      </a:srgbClr>
                    </a:solidFill>
                  </a:tcPr>
                </a:tc>
                <a:tc>
                  <a:txBody>
                    <a:bodyPr/>
                    <a:lstStyle/>
                    <a:p>
                      <a:pPr algn="l" fontAlgn="ctr"/>
                      <a:r>
                        <a:rPr lang="en-US" sz="1600" b="0" i="0" u="none" strike="noStrike" dirty="0">
                          <a:solidFill>
                            <a:schemeClr val="accent1">
                              <a:lumMod val="50000"/>
                            </a:schemeClr>
                          </a:solidFill>
                          <a:effectLst/>
                          <a:latin typeface="+mn-lt"/>
                        </a:rPr>
                        <a:t> Security / Infrastructure</a:t>
                      </a:r>
                    </a:p>
                  </a:txBody>
                  <a:tcPr marL="12700" marR="12700" marT="12700" marB="0" anchor="ctr">
                    <a:lnL w="12700" cmpd="sng">
                      <a:noFill/>
                    </a:lnL>
                    <a:lnR w="6350" cap="flat" cmpd="sng" algn="ctr">
                      <a:solidFill>
                        <a:schemeClr val="bg1">
                          <a:lumMod val="50000"/>
                        </a:schemeClr>
                      </a:solidFill>
                      <a:prstDash val="sysDot"/>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B4C7E7">
                        <a:alpha val="20000"/>
                      </a:srgbClr>
                    </a:solidFill>
                  </a:tcPr>
                </a:tc>
                <a:tc>
                  <a:txBody>
                    <a:bodyPr/>
                    <a:lstStyle/>
                    <a:p>
                      <a:pPr algn="l" fontAlgn="ctr"/>
                      <a:r>
                        <a:rPr lang="sk-SK" sz="1600" b="0" i="0" u="none" strike="noStrike" dirty="0">
                          <a:solidFill>
                            <a:schemeClr val="accent1">
                              <a:lumMod val="50000"/>
                            </a:schemeClr>
                          </a:solidFill>
                          <a:effectLst/>
                          <a:latin typeface="+mn-lt"/>
                        </a:rPr>
                        <a:t>Resign by rotation</a:t>
                      </a:r>
                    </a:p>
                  </a:txBody>
                  <a:tcPr marL="12700" marR="12700" marT="12700" marB="0" anchor="ctr">
                    <a:lnL w="6350" cap="flat" cmpd="sng" algn="ctr">
                      <a:solidFill>
                        <a:schemeClr val="bg1">
                          <a:lumMod val="50000"/>
                        </a:schemeClr>
                      </a:solidFill>
                      <a:prstDash val="sysDot"/>
                      <a:round/>
                      <a:headEnd type="none" w="med" len="med"/>
                      <a:tailEnd type="none" w="med" len="med"/>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B4C7E7">
                        <a:alpha val="20000"/>
                      </a:srgbClr>
                    </a:solidFill>
                  </a:tcPr>
                </a:tc>
                <a:tc>
                  <a:txBody>
                    <a:bodyPr/>
                    <a:lstStyle/>
                    <a:p>
                      <a:pPr marL="0" marR="0" lvl="0" indent="0" algn="l" defTabSz="914377"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accent1">
                              <a:lumMod val="50000"/>
                            </a:schemeClr>
                          </a:solidFill>
                          <a:effectLst/>
                          <a:latin typeface="+mn-lt"/>
                        </a:rPr>
                        <a:t>Stand for reappointment</a:t>
                      </a:r>
                    </a:p>
                  </a:txBody>
                  <a:tcPr marL="12700" marR="12700" marT="12700" marB="0"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B4C7E7">
                        <a:alpha val="20000"/>
                      </a:srgbClr>
                    </a:solidFill>
                  </a:tcPr>
                </a:tc>
                <a:extLst>
                  <a:ext uri="{0D108BD9-81ED-4DB2-BD59-A6C34878D82A}">
                    <a16:rowId xmlns:a16="http://schemas.microsoft.com/office/drawing/2014/main" val="10005"/>
                  </a:ext>
                </a:extLst>
              </a:tr>
              <a:tr h="468000">
                <a:tc>
                  <a:txBody>
                    <a:bodyPr/>
                    <a:lstStyle/>
                    <a:p>
                      <a:pPr algn="ctr"/>
                      <a:r>
                        <a:rPr lang="en-US" sz="1500" b="0" dirty="0">
                          <a:latin typeface="+mn-lt"/>
                        </a:rPr>
                        <a:t>6</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900" b="0" i="0" u="none" strike="noStrike" dirty="0">
                          <a:solidFill>
                            <a:srgbClr val="000000"/>
                          </a:solidFill>
                          <a:effectLst/>
                          <a:latin typeface="+mn-lt"/>
                        </a:rPr>
                        <a:t>Jonathan Crowther </a:t>
                      </a:r>
                    </a:p>
                  </a:txBody>
                  <a:tcPr marL="12700" marR="12700" marT="12700" marB="0"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600" b="0" i="0" u="none" strike="noStrike" dirty="0">
                          <a:solidFill>
                            <a:srgbClr val="000000"/>
                          </a:solidFill>
                          <a:effectLst/>
                          <a:latin typeface="+mn-lt"/>
                        </a:rPr>
                        <a:t>Environment / Beach / Social</a:t>
                      </a:r>
                      <a:r>
                        <a:rPr lang="en-US" sz="1600" b="0" i="0" u="none" strike="noStrike" baseline="0" dirty="0">
                          <a:solidFill>
                            <a:srgbClr val="000000"/>
                          </a:solidFill>
                          <a:effectLst/>
                          <a:latin typeface="+mn-lt"/>
                        </a:rPr>
                        <a:t> Development</a:t>
                      </a:r>
                      <a:r>
                        <a:rPr lang="en-US" sz="1600" b="0" i="0" u="none" strike="noStrike" dirty="0">
                          <a:solidFill>
                            <a:srgbClr val="000000"/>
                          </a:solidFill>
                          <a:effectLst/>
                          <a:latin typeface="+mn-lt"/>
                        </a:rPr>
                        <a:t> </a:t>
                      </a:r>
                    </a:p>
                  </a:txBody>
                  <a:tcPr marL="12700" marR="12700" marT="12700" marB="0" anchor="ctr">
                    <a:lnL w="12700" cmpd="sng">
                      <a:noFill/>
                    </a:lnL>
                    <a:lnR w="6350" cap="flat" cmpd="sng" algn="ctr">
                      <a:solidFill>
                        <a:schemeClr val="bg1">
                          <a:lumMod val="50000"/>
                        </a:schemeClr>
                      </a:solidFill>
                      <a:prstDash val="sysDot"/>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ZA" sz="1600" b="0" i="0" u="none" strike="noStrike" kern="1200" dirty="0">
                          <a:solidFill>
                            <a:srgbClr val="000000"/>
                          </a:solidFill>
                          <a:effectLst/>
                          <a:latin typeface="+mn-lt"/>
                          <a:ea typeface="+mn-ea"/>
                          <a:cs typeface="+mn-cs"/>
                        </a:rPr>
                        <a:t>Current</a:t>
                      </a:r>
                      <a:endParaRPr lang="sk-SK" sz="1600" b="0" i="0" u="none" strike="noStrike" kern="1200" dirty="0">
                        <a:solidFill>
                          <a:srgbClr val="000000"/>
                        </a:solidFill>
                        <a:effectLst/>
                        <a:latin typeface="+mn-lt"/>
                        <a:ea typeface="+mn-ea"/>
                        <a:cs typeface="+mn-cs"/>
                      </a:endParaRPr>
                    </a:p>
                  </a:txBody>
                  <a:tcPr marL="12700" marR="12700" marT="12700" marB="0" anchor="ctr">
                    <a:lnL w="6350" cap="flat" cmpd="sng" algn="ctr">
                      <a:solidFill>
                        <a:schemeClr val="bg1">
                          <a:lumMod val="50000"/>
                        </a:schemeClr>
                      </a:solidFill>
                      <a:prstDash val="sysDot"/>
                      <a:round/>
                      <a:headEnd type="none" w="med" len="med"/>
                      <a:tailEnd type="none" w="med" len="med"/>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sk-SK" sz="1600" b="0" i="0" u="none" strike="noStrike" dirty="0">
                        <a:solidFill>
                          <a:srgbClr val="000000"/>
                        </a:solidFill>
                        <a:effectLst/>
                        <a:latin typeface="+mn-lt"/>
                      </a:endParaRPr>
                    </a:p>
                  </a:txBody>
                  <a:tcPr marL="12700" marR="12700" marT="12700" marB="0"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68000">
                <a:tc>
                  <a:txBody>
                    <a:bodyPr/>
                    <a:lstStyle/>
                    <a:p>
                      <a:pPr algn="ctr"/>
                      <a:r>
                        <a:rPr lang="en-US" sz="1500" b="0" dirty="0">
                          <a:latin typeface="+mn-lt"/>
                        </a:rPr>
                        <a:t>7</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900" b="0" i="0" u="none" strike="noStrike" dirty="0">
                          <a:solidFill>
                            <a:srgbClr val="000000"/>
                          </a:solidFill>
                          <a:effectLst/>
                          <a:latin typeface="+mn-lt"/>
                        </a:rPr>
                        <a:t>Rob Curtis </a:t>
                      </a:r>
                    </a:p>
                  </a:txBody>
                  <a:tcPr marL="12700" marR="12700" marT="12700" marB="0"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600" b="0" i="0" u="none" strike="noStrike" dirty="0">
                          <a:solidFill>
                            <a:srgbClr val="000000"/>
                          </a:solidFill>
                          <a:effectLst/>
                          <a:latin typeface="+mn-lt"/>
                        </a:rPr>
                        <a:t>Communication </a:t>
                      </a:r>
                    </a:p>
                  </a:txBody>
                  <a:tcPr marL="12700" marR="12700" marT="12700" marB="0" anchor="ctr">
                    <a:lnL w="12700" cmpd="sng">
                      <a:noFill/>
                    </a:lnL>
                    <a:lnR w="6350" cap="flat" cmpd="sng" algn="ctr">
                      <a:solidFill>
                        <a:schemeClr val="bg1">
                          <a:lumMod val="50000"/>
                        </a:schemeClr>
                      </a:solidFill>
                      <a:prstDash val="sysDot"/>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600" b="0" i="0" u="none" strike="noStrike" dirty="0">
                          <a:solidFill>
                            <a:srgbClr val="000000"/>
                          </a:solidFill>
                          <a:effectLst/>
                          <a:latin typeface="+mn-lt"/>
                        </a:rPr>
                        <a:t>Current</a:t>
                      </a:r>
                    </a:p>
                  </a:txBody>
                  <a:tcPr marL="12700" marR="12700" marT="12700" marB="0" anchor="ctr">
                    <a:lnL w="6350" cap="flat" cmpd="sng" algn="ctr">
                      <a:solidFill>
                        <a:schemeClr val="bg1">
                          <a:lumMod val="50000"/>
                        </a:schemeClr>
                      </a:solidFill>
                      <a:prstDash val="sysDot"/>
                      <a:round/>
                      <a:headEnd type="none" w="med" len="med"/>
                      <a:tailEnd type="none" w="med" len="med"/>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sk-SK" sz="1600" b="0" i="0" u="none" strike="noStrike" dirty="0">
                        <a:solidFill>
                          <a:srgbClr val="000000"/>
                        </a:solidFill>
                        <a:effectLst/>
                        <a:highlight>
                          <a:srgbClr val="FFFF00"/>
                        </a:highlight>
                        <a:latin typeface="+mn-lt"/>
                      </a:endParaRPr>
                    </a:p>
                  </a:txBody>
                  <a:tcPr marL="12700" marR="12700" marT="12700" marB="0"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68000">
                <a:tc>
                  <a:txBody>
                    <a:bodyPr/>
                    <a:lstStyle/>
                    <a:p>
                      <a:pPr algn="ctr"/>
                      <a:r>
                        <a:rPr lang="en-US" sz="1500" b="0" dirty="0">
                          <a:solidFill>
                            <a:schemeClr val="accent1">
                              <a:lumMod val="50000"/>
                            </a:schemeClr>
                          </a:solidFill>
                          <a:latin typeface="+mn-lt"/>
                        </a:rPr>
                        <a:t>8</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4C7E7">
                        <a:alpha val="20000"/>
                      </a:srgbClr>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900" b="1" i="0" u="none" strike="noStrike" kern="1200" dirty="0">
                          <a:solidFill>
                            <a:schemeClr val="accent1">
                              <a:lumMod val="50000"/>
                            </a:schemeClr>
                          </a:solidFill>
                          <a:effectLst/>
                          <a:latin typeface="+mn-lt"/>
                          <a:ea typeface="+mn-ea"/>
                          <a:cs typeface="+mn-cs"/>
                        </a:rPr>
                        <a:t>Andrew McNulty</a:t>
                      </a:r>
                    </a:p>
                  </a:txBody>
                  <a:tcPr marL="12700" marR="12700" marT="12700" marB="0"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B4C7E7">
                        <a:alpha val="20000"/>
                      </a:srgbClr>
                    </a:solidFill>
                  </a:tcPr>
                </a:tc>
                <a:tc>
                  <a:txBody>
                    <a:bodyPr/>
                    <a:lstStyle/>
                    <a:p>
                      <a:pPr algn="l" fontAlgn="ctr"/>
                      <a:r>
                        <a:rPr lang="en-US" sz="1600" b="0" i="0" u="none" strike="noStrike" dirty="0">
                          <a:solidFill>
                            <a:schemeClr val="accent1">
                              <a:lumMod val="50000"/>
                            </a:schemeClr>
                          </a:solidFill>
                          <a:effectLst/>
                          <a:latin typeface="+mn-lt"/>
                        </a:rPr>
                        <a:t>City Liaison / Finance / Infrastructure</a:t>
                      </a:r>
                    </a:p>
                  </a:txBody>
                  <a:tcPr marL="12700" marR="12700" marT="12700" marB="0" anchor="ctr">
                    <a:lnL w="12700" cmpd="sng">
                      <a:noFill/>
                    </a:lnL>
                    <a:lnR w="6350" cap="flat" cmpd="sng" algn="ctr">
                      <a:solidFill>
                        <a:schemeClr val="bg1">
                          <a:lumMod val="50000"/>
                        </a:schemeClr>
                      </a:solidFill>
                      <a:prstDash val="sysDot"/>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B4C7E7">
                        <a:alpha val="20000"/>
                      </a:srgbClr>
                    </a:solidFill>
                  </a:tcPr>
                </a:tc>
                <a:tc>
                  <a:txBody>
                    <a:bodyPr/>
                    <a:lstStyle/>
                    <a:p>
                      <a:pPr algn="l" fontAlgn="ctr"/>
                      <a:r>
                        <a:rPr lang="sk-SK" sz="1600" b="0" i="0" u="none" strike="noStrike" dirty="0" err="1">
                          <a:solidFill>
                            <a:schemeClr val="accent1">
                              <a:lumMod val="50000"/>
                            </a:schemeClr>
                          </a:solidFill>
                          <a:effectLst/>
                          <a:latin typeface="+mn-lt"/>
                        </a:rPr>
                        <a:t>Resign</a:t>
                      </a:r>
                      <a:r>
                        <a:rPr lang="sk-SK" sz="1600" b="0" i="0" u="none" strike="noStrike" dirty="0">
                          <a:solidFill>
                            <a:schemeClr val="accent1">
                              <a:lumMod val="50000"/>
                            </a:schemeClr>
                          </a:solidFill>
                          <a:effectLst/>
                          <a:latin typeface="+mn-lt"/>
                        </a:rPr>
                        <a:t> by </a:t>
                      </a:r>
                      <a:r>
                        <a:rPr lang="sk-SK" sz="1600" b="0" i="0" u="none" strike="noStrike" dirty="0" err="1">
                          <a:solidFill>
                            <a:schemeClr val="accent1">
                              <a:lumMod val="50000"/>
                            </a:schemeClr>
                          </a:solidFill>
                          <a:effectLst/>
                          <a:latin typeface="+mn-lt"/>
                        </a:rPr>
                        <a:t>rotation</a:t>
                      </a:r>
                      <a:endParaRPr lang="sk-SK" sz="1600" b="0" i="0" u="none" strike="noStrike" dirty="0">
                        <a:solidFill>
                          <a:schemeClr val="accent1">
                            <a:lumMod val="50000"/>
                          </a:schemeClr>
                        </a:solidFill>
                        <a:effectLst/>
                        <a:latin typeface="+mn-lt"/>
                      </a:endParaRPr>
                    </a:p>
                  </a:txBody>
                  <a:tcPr marL="12700" marR="12700" marT="12700" marB="0" anchor="ctr">
                    <a:lnL w="6350" cap="flat" cmpd="sng" algn="ctr">
                      <a:solidFill>
                        <a:schemeClr val="bg1">
                          <a:lumMod val="50000"/>
                        </a:schemeClr>
                      </a:solidFill>
                      <a:prstDash val="sysDot"/>
                      <a:round/>
                      <a:headEnd type="none" w="med" len="med"/>
                      <a:tailEnd type="none" w="med" len="med"/>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B4C7E7">
                        <a:alpha val="20000"/>
                      </a:srgbClr>
                    </a:solidFill>
                  </a:tcPr>
                </a:tc>
                <a:tc>
                  <a:txBody>
                    <a:bodyPr/>
                    <a:lstStyle/>
                    <a:p>
                      <a:pPr algn="l" fontAlgn="ctr"/>
                      <a:r>
                        <a:rPr lang="sk-SK" sz="1600" b="0" i="0" u="none" strike="noStrike" dirty="0" err="1">
                          <a:solidFill>
                            <a:schemeClr val="accent1">
                              <a:lumMod val="50000"/>
                            </a:schemeClr>
                          </a:solidFill>
                          <a:effectLst/>
                          <a:latin typeface="+mn-lt"/>
                        </a:rPr>
                        <a:t>Stand</a:t>
                      </a:r>
                      <a:r>
                        <a:rPr lang="sk-SK" sz="1600" b="0" i="0" u="none" strike="noStrike" dirty="0">
                          <a:solidFill>
                            <a:schemeClr val="accent1">
                              <a:lumMod val="50000"/>
                            </a:schemeClr>
                          </a:solidFill>
                          <a:effectLst/>
                          <a:latin typeface="+mn-lt"/>
                        </a:rPr>
                        <a:t> </a:t>
                      </a:r>
                      <a:r>
                        <a:rPr lang="sk-SK" sz="1600" b="0" i="0" u="none" strike="noStrike" dirty="0" err="1">
                          <a:solidFill>
                            <a:schemeClr val="accent1">
                              <a:lumMod val="50000"/>
                            </a:schemeClr>
                          </a:solidFill>
                          <a:effectLst/>
                          <a:latin typeface="+mn-lt"/>
                        </a:rPr>
                        <a:t>for</a:t>
                      </a:r>
                      <a:r>
                        <a:rPr lang="sk-SK" sz="1600" b="0" i="0" u="none" strike="noStrike" dirty="0">
                          <a:solidFill>
                            <a:schemeClr val="accent1">
                              <a:lumMod val="50000"/>
                            </a:schemeClr>
                          </a:solidFill>
                          <a:effectLst/>
                          <a:latin typeface="+mn-lt"/>
                        </a:rPr>
                        <a:t> </a:t>
                      </a:r>
                      <a:r>
                        <a:rPr lang="sk-SK" sz="1600" b="0" i="0" u="none" strike="noStrike" dirty="0" err="1">
                          <a:solidFill>
                            <a:schemeClr val="accent1">
                              <a:lumMod val="50000"/>
                            </a:schemeClr>
                          </a:solidFill>
                          <a:effectLst/>
                          <a:latin typeface="+mn-lt"/>
                        </a:rPr>
                        <a:t>reappointment</a:t>
                      </a:r>
                      <a:endParaRPr lang="sk-SK" sz="1600" b="0" i="0" u="none" strike="noStrike" dirty="0">
                        <a:solidFill>
                          <a:schemeClr val="accent1">
                            <a:lumMod val="50000"/>
                          </a:schemeClr>
                        </a:solidFill>
                        <a:effectLst/>
                        <a:latin typeface="+mn-lt"/>
                      </a:endParaRPr>
                    </a:p>
                  </a:txBody>
                  <a:tcPr marL="12700" marR="12700" marT="12700" marB="0"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B4C7E7">
                        <a:alpha val="20000"/>
                      </a:srgbClr>
                    </a:solidFill>
                  </a:tcPr>
                </a:tc>
                <a:extLst>
                  <a:ext uri="{0D108BD9-81ED-4DB2-BD59-A6C34878D82A}">
                    <a16:rowId xmlns:a16="http://schemas.microsoft.com/office/drawing/2014/main" val="10008"/>
                  </a:ext>
                </a:extLst>
              </a:tr>
              <a:tr h="468000">
                <a:tc>
                  <a:txBody>
                    <a:bodyPr/>
                    <a:lstStyle/>
                    <a:p>
                      <a:pPr algn="ctr"/>
                      <a:r>
                        <a:rPr lang="en-US" sz="1500" b="0" dirty="0">
                          <a:latin typeface="+mn-lt"/>
                        </a:rPr>
                        <a:t>9</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900" b="0" i="0" u="none" strike="noStrike" kern="1200" dirty="0">
                          <a:solidFill>
                            <a:srgbClr val="000000"/>
                          </a:solidFill>
                          <a:effectLst/>
                          <a:latin typeface="+mn-lt"/>
                          <a:ea typeface="+mn-ea"/>
                          <a:cs typeface="+mn-cs"/>
                        </a:rPr>
                        <a:t>Mark Greig</a:t>
                      </a:r>
                      <a:endParaRPr lang="en-US" sz="1900" b="0" i="0" u="none" strike="noStrike" dirty="0">
                        <a:solidFill>
                          <a:srgbClr val="000000"/>
                        </a:solidFill>
                        <a:effectLst/>
                        <a:latin typeface="+mn-lt"/>
                      </a:endParaRPr>
                    </a:p>
                  </a:txBody>
                  <a:tcPr marL="12700" marR="12700" marT="12700" marB="0"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0" dirty="0">
                          <a:latin typeface="+mn-lt"/>
                        </a:rPr>
                        <a:t>Legal / </a:t>
                      </a:r>
                      <a:r>
                        <a:rPr lang="en-US" sz="1600" b="0" i="0" u="none" strike="noStrike" kern="1200" dirty="0">
                          <a:solidFill>
                            <a:srgbClr val="000000"/>
                          </a:solidFill>
                          <a:effectLst/>
                          <a:latin typeface="+mn-lt"/>
                          <a:ea typeface="+mn-ea"/>
                          <a:cs typeface="+mn-cs"/>
                        </a:rPr>
                        <a:t>Environment</a:t>
                      </a:r>
                      <a:endParaRPr lang="en-US" sz="1600" b="0" dirty="0">
                        <a:latin typeface="+mn-lt"/>
                      </a:endParaRPr>
                    </a:p>
                  </a:txBody>
                  <a:tcPr marL="12700" marR="12700" marT="12700" marB="0" anchor="ctr">
                    <a:lnL w="12700" cmpd="sng">
                      <a:noFill/>
                    </a:lnL>
                    <a:lnR w="6350" cap="flat" cmpd="sng" algn="ctr">
                      <a:solidFill>
                        <a:schemeClr val="bg1">
                          <a:lumMod val="50000"/>
                        </a:schemeClr>
                      </a:solidFill>
                      <a:prstDash val="sysDot"/>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0" dirty="0">
                          <a:latin typeface="+mn-lt"/>
                        </a:rPr>
                        <a:t>Current</a:t>
                      </a:r>
                    </a:p>
                  </a:txBody>
                  <a:tcPr marL="12700" marR="12700" marT="12700" marB="0" anchor="ctr">
                    <a:lnL w="6350" cap="flat" cmpd="sng" algn="ctr">
                      <a:solidFill>
                        <a:schemeClr val="bg1">
                          <a:lumMod val="50000"/>
                        </a:schemeClr>
                      </a:solidFill>
                      <a:prstDash val="sysDot"/>
                      <a:round/>
                      <a:headEnd type="none" w="med" len="med"/>
                      <a:tailEnd type="none" w="med" len="med"/>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sk-SK" sz="1600" b="0" i="0" u="none" strike="noStrike" dirty="0">
                        <a:solidFill>
                          <a:srgbClr val="000000"/>
                        </a:solidFill>
                        <a:effectLst/>
                        <a:latin typeface="+mn-lt"/>
                      </a:endParaRPr>
                    </a:p>
                  </a:txBody>
                  <a:tcPr marL="12700" marR="12700" marT="12700" marB="0"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758441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normAutofit/>
          </a:bodyPr>
          <a:lstStyle/>
          <a:p>
            <a:r>
              <a:rPr lang="en-ZA" dirty="0"/>
              <a:t>10.   Q &amp; A</a:t>
            </a:r>
            <a:endParaRPr lang="en-ZA" sz="2200" dirty="0"/>
          </a:p>
        </p:txBody>
      </p:sp>
      <p:pic>
        <p:nvPicPr>
          <p:cNvPr id="8198" name="Picture 6" descr="Approve, stickman businessman is holding a question mark and has a problem.  The other man brings him a solution, hand drawn outline cartoon vector  illustration. 4686642 Vector Art at Vecteezy">
            <a:extLst>
              <a:ext uri="{FF2B5EF4-FFF2-40B4-BE49-F238E27FC236}">
                <a16:creationId xmlns:a16="http://schemas.microsoft.com/office/drawing/2014/main" id="{C58FCCA7-EA1C-3F3B-2D88-CBC691A17CD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72680" y="1684707"/>
            <a:ext cx="5853542" cy="4438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76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9CA1-E21B-4323-B952-B598EFDC63A8}"/>
              </a:ext>
            </a:extLst>
          </p:cNvPr>
          <p:cNvSpPr>
            <a:spLocks noGrp="1"/>
          </p:cNvSpPr>
          <p:nvPr>
            <p:ph type="title"/>
          </p:nvPr>
        </p:nvSpPr>
        <p:spPr/>
        <p:txBody>
          <a:bodyPr/>
          <a:lstStyle/>
          <a:p>
            <a:r>
              <a:rPr lang="en-ZA" dirty="0"/>
              <a:t>11.   Statutory Approvals</a:t>
            </a:r>
          </a:p>
        </p:txBody>
      </p:sp>
      <p:sp>
        <p:nvSpPr>
          <p:cNvPr id="3" name="TextBox 2">
            <a:extLst>
              <a:ext uri="{FF2B5EF4-FFF2-40B4-BE49-F238E27FC236}">
                <a16:creationId xmlns:a16="http://schemas.microsoft.com/office/drawing/2014/main" id="{A6BAED8E-71A7-4CA7-B9D6-15A92E8BF3DB}"/>
              </a:ext>
            </a:extLst>
          </p:cNvPr>
          <p:cNvSpPr txBox="1"/>
          <p:nvPr/>
        </p:nvSpPr>
        <p:spPr>
          <a:xfrm>
            <a:off x="836024" y="5695405"/>
            <a:ext cx="6853645" cy="430887"/>
          </a:xfrm>
          <a:prstGeom prst="rect">
            <a:avLst/>
          </a:prstGeom>
          <a:noFill/>
        </p:spPr>
        <p:txBody>
          <a:bodyPr wrap="square" rtlCol="0">
            <a:spAutoFit/>
          </a:bodyPr>
          <a:lstStyle/>
          <a:p>
            <a:r>
              <a:rPr lang="en-ZA" sz="2200" i="1" dirty="0"/>
              <a:t>Kiki Loubser</a:t>
            </a:r>
          </a:p>
        </p:txBody>
      </p:sp>
    </p:spTree>
    <p:extLst>
      <p:ext uri="{BB962C8B-B14F-4D97-AF65-F5344CB8AC3E}">
        <p14:creationId xmlns:p14="http://schemas.microsoft.com/office/powerpoint/2010/main" val="2939646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normAutofit/>
          </a:bodyPr>
          <a:lstStyle/>
          <a:p>
            <a:r>
              <a:rPr lang="en-ZA" dirty="0"/>
              <a:t>11.  Statutory Approvals - Voting</a:t>
            </a:r>
            <a:endParaRPr lang="en-ZA" sz="2200" dirty="0"/>
          </a:p>
        </p:txBody>
      </p:sp>
      <p:sp>
        <p:nvSpPr>
          <p:cNvPr id="3" name="Text Placeholder 2">
            <a:extLst>
              <a:ext uri="{FF2B5EF4-FFF2-40B4-BE49-F238E27FC236}">
                <a16:creationId xmlns:a16="http://schemas.microsoft.com/office/drawing/2014/main" id="{D4B7909D-D5CF-4CD8-9906-416EA5CE7356}"/>
              </a:ext>
            </a:extLst>
          </p:cNvPr>
          <p:cNvSpPr>
            <a:spLocks noGrp="1"/>
          </p:cNvSpPr>
          <p:nvPr>
            <p:ph type="body" sz="quarter" idx="10"/>
          </p:nvPr>
        </p:nvSpPr>
        <p:spPr>
          <a:xfrm>
            <a:off x="561387" y="1590705"/>
            <a:ext cx="11064875" cy="5056555"/>
          </a:xfrm>
        </p:spPr>
        <p:txBody>
          <a:bodyPr>
            <a:normAutofit/>
          </a:bodyPr>
          <a:lstStyle/>
          <a:p>
            <a:pPr>
              <a:lnSpc>
                <a:spcPct val="160000"/>
              </a:lnSpc>
              <a:buSzPct val="80000"/>
              <a:buFont typeface="Wingdings" panose="05000000000000000000" pitchFamily="2" charset="2"/>
              <a:buChar char="q"/>
            </a:pPr>
            <a:r>
              <a:rPr lang="en-US" sz="2100" dirty="0"/>
              <a:t>Ratification of Board Decision ref. Electronic Meeting</a:t>
            </a:r>
          </a:p>
          <a:p>
            <a:pPr>
              <a:lnSpc>
                <a:spcPct val="160000"/>
              </a:lnSpc>
              <a:buSzPct val="80000"/>
              <a:buFont typeface="Wingdings" panose="05000000000000000000" pitchFamily="2" charset="2"/>
              <a:buChar char="q"/>
            </a:pPr>
            <a:r>
              <a:rPr lang="en-US" sz="2100" dirty="0"/>
              <a:t>Approval of Minutes of the Previous AGM</a:t>
            </a:r>
          </a:p>
          <a:p>
            <a:pPr>
              <a:lnSpc>
                <a:spcPct val="160000"/>
              </a:lnSpc>
              <a:buSzPct val="80000"/>
              <a:buFont typeface="Wingdings" panose="05000000000000000000" pitchFamily="2" charset="2"/>
              <a:buChar char="q"/>
            </a:pPr>
            <a:r>
              <a:rPr lang="en-US" sz="2100" dirty="0"/>
              <a:t>Adoption of the Audited Financials 2023-2024</a:t>
            </a:r>
          </a:p>
          <a:p>
            <a:pPr>
              <a:lnSpc>
                <a:spcPct val="160000"/>
              </a:lnSpc>
              <a:buSzPct val="80000"/>
              <a:buFont typeface="Wingdings" panose="05000000000000000000" pitchFamily="2" charset="2"/>
              <a:buChar char="q"/>
            </a:pPr>
            <a:r>
              <a:rPr lang="en-US" sz="2100" dirty="0"/>
              <a:t>Adoption of Base Case Budget FY 2025/2026</a:t>
            </a:r>
          </a:p>
          <a:p>
            <a:pPr>
              <a:lnSpc>
                <a:spcPct val="160000"/>
              </a:lnSpc>
              <a:buSzPct val="80000"/>
              <a:buFont typeface="Wingdings" panose="05000000000000000000" pitchFamily="2" charset="2"/>
              <a:buChar char="q"/>
            </a:pPr>
            <a:r>
              <a:rPr lang="en-US" sz="2100" dirty="0"/>
              <a:t>Adoption of Implementation Plan 2024-29 </a:t>
            </a:r>
          </a:p>
          <a:p>
            <a:pPr>
              <a:lnSpc>
                <a:spcPct val="160000"/>
              </a:lnSpc>
              <a:buSzPct val="80000"/>
              <a:buFont typeface="Wingdings" panose="05000000000000000000" pitchFamily="2" charset="2"/>
              <a:buChar char="q"/>
            </a:pPr>
            <a:r>
              <a:rPr lang="en-US" sz="2100" dirty="0"/>
              <a:t>Appointment of Auditors</a:t>
            </a:r>
          </a:p>
          <a:p>
            <a:pPr>
              <a:lnSpc>
                <a:spcPct val="160000"/>
              </a:lnSpc>
              <a:buSzPct val="80000"/>
              <a:buFont typeface="Wingdings" panose="05000000000000000000" pitchFamily="2" charset="2"/>
              <a:buChar char="q"/>
            </a:pPr>
            <a:r>
              <a:rPr lang="en-US" sz="2100" dirty="0"/>
              <a:t>Confirmation of Company Secretary</a:t>
            </a:r>
          </a:p>
          <a:p>
            <a:pPr>
              <a:lnSpc>
                <a:spcPct val="160000"/>
              </a:lnSpc>
              <a:buSzPct val="80000"/>
              <a:buFont typeface="Wingdings" panose="05000000000000000000" pitchFamily="2" charset="2"/>
              <a:buChar char="q"/>
            </a:pPr>
            <a:r>
              <a:rPr lang="en-US" sz="2100" dirty="0"/>
              <a:t>Election of Board Members</a:t>
            </a:r>
          </a:p>
          <a:p>
            <a:pPr>
              <a:lnSpc>
                <a:spcPct val="160000"/>
              </a:lnSpc>
              <a:buSzPct val="80000"/>
              <a:buFont typeface="Wingdings" panose="05000000000000000000" pitchFamily="2" charset="2"/>
              <a:buChar char="q"/>
            </a:pPr>
            <a:endParaRPr lang="en-US" sz="2400" dirty="0"/>
          </a:p>
          <a:p>
            <a:pPr marL="0" indent="0">
              <a:spcBef>
                <a:spcPts val="1200"/>
              </a:spcBef>
              <a:spcAft>
                <a:spcPts val="600"/>
              </a:spcAft>
              <a:buNone/>
            </a:pPr>
            <a:endParaRPr lang="en-US" sz="2400" dirty="0"/>
          </a:p>
        </p:txBody>
      </p:sp>
      <p:pic>
        <p:nvPicPr>
          <p:cNvPr id="7170" name="Picture 2" descr="Stickman Meeting Vector Images (over 350)">
            <a:extLst>
              <a:ext uri="{FF2B5EF4-FFF2-40B4-BE49-F238E27FC236}">
                <a16:creationId xmlns:a16="http://schemas.microsoft.com/office/drawing/2014/main" id="{76783355-EEE4-C749-7F53-F55A756DD4D2}"/>
              </a:ext>
            </a:extLst>
          </p:cNvPr>
          <p:cNvPicPr>
            <a:picLocks noChangeAspect="1" noChangeArrowheads="1"/>
          </p:cNvPicPr>
          <p:nvPr/>
        </p:nvPicPr>
        <p:blipFill>
          <a:blip r:embed="rId3">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37383" y="4335466"/>
            <a:ext cx="3544958" cy="205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49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normAutofit/>
          </a:bodyPr>
          <a:lstStyle/>
          <a:p>
            <a:r>
              <a:rPr lang="en-ZA" dirty="0"/>
              <a:t>13.   Meeting Closed</a:t>
            </a:r>
            <a:endParaRPr lang="en-ZA" sz="2200" dirty="0"/>
          </a:p>
        </p:txBody>
      </p:sp>
      <p:pic>
        <p:nvPicPr>
          <p:cNvPr id="3074" name="Picture 2" descr="Thank you Team and supporters 🥳 Team, We would like to say thank you for  your all efforts and you in 2023 | Seni, Kartun">
            <a:extLst>
              <a:ext uri="{FF2B5EF4-FFF2-40B4-BE49-F238E27FC236}">
                <a16:creationId xmlns:a16="http://schemas.microsoft.com/office/drawing/2014/main" id="{A1917025-7C9C-F586-9622-9EC531EC4023}"/>
              </a:ext>
            </a:extLst>
          </p:cNvPr>
          <p:cNvPicPr>
            <a:picLocks noChangeAspect="1" noChangeArrowheads="1"/>
          </p:cNvPicPr>
          <p:nvPr/>
        </p:nvPicPr>
        <p:blipFill>
          <a:blip r:embed="rId2">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71273" y="1854713"/>
            <a:ext cx="5575162" cy="4098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548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lstStyle/>
          <a:p>
            <a:r>
              <a:rPr lang="en-ZA" dirty="0"/>
              <a:t>5.   Adoption of Minutes from Previous AGM</a:t>
            </a:r>
          </a:p>
        </p:txBody>
      </p:sp>
      <p:sp>
        <p:nvSpPr>
          <p:cNvPr id="3" name="Text Placeholder 2">
            <a:extLst>
              <a:ext uri="{FF2B5EF4-FFF2-40B4-BE49-F238E27FC236}">
                <a16:creationId xmlns:a16="http://schemas.microsoft.com/office/drawing/2014/main" id="{D4B7909D-D5CF-4CD8-9906-416EA5CE7356}"/>
              </a:ext>
            </a:extLst>
          </p:cNvPr>
          <p:cNvSpPr>
            <a:spLocks noGrp="1"/>
          </p:cNvSpPr>
          <p:nvPr>
            <p:ph type="body" sz="quarter" idx="10"/>
          </p:nvPr>
        </p:nvSpPr>
        <p:spPr>
          <a:xfrm>
            <a:off x="609601" y="1616077"/>
            <a:ext cx="11064875" cy="5064123"/>
          </a:xfrm>
        </p:spPr>
        <p:txBody>
          <a:bodyPr/>
          <a:lstStyle/>
          <a:p>
            <a:pPr marL="0" indent="0">
              <a:buNone/>
            </a:pPr>
            <a:endParaRPr lang="en-ZA" dirty="0"/>
          </a:p>
          <a:p>
            <a:pPr marL="1073150" lvl="1" indent="-357188">
              <a:buClr>
                <a:srgbClr val="3366FF"/>
              </a:buClr>
              <a:buSzPct val="80000"/>
              <a:buFont typeface="Wingdings" panose="05000000000000000000" pitchFamily="2" charset="2"/>
              <a:buChar char="§"/>
            </a:pPr>
            <a:r>
              <a:rPr lang="en-ZA" sz="2200" dirty="0"/>
              <a:t>Propose – who?</a:t>
            </a:r>
          </a:p>
          <a:p>
            <a:pPr lvl="1">
              <a:buClr>
                <a:srgbClr val="3366FF"/>
              </a:buClr>
              <a:buSzPct val="80000"/>
              <a:buFont typeface="Wingdings" panose="05000000000000000000" pitchFamily="2" charset="2"/>
              <a:buChar char="§"/>
            </a:pPr>
            <a:endParaRPr lang="en-ZA" sz="2200" dirty="0"/>
          </a:p>
          <a:p>
            <a:pPr marL="1073150" lvl="1" indent="-357188">
              <a:buClr>
                <a:srgbClr val="3366FF"/>
              </a:buClr>
              <a:buSzPct val="80000"/>
              <a:buFont typeface="Wingdings" panose="05000000000000000000" pitchFamily="2" charset="2"/>
              <a:buChar char="§"/>
            </a:pPr>
            <a:r>
              <a:rPr lang="en-ZA" sz="2200" dirty="0"/>
              <a:t>Seconder – who?</a:t>
            </a:r>
          </a:p>
          <a:p>
            <a:pPr marL="1073150" indent="-357188">
              <a:buClr>
                <a:srgbClr val="3366FF"/>
              </a:buClr>
              <a:buSzPct val="80000"/>
              <a:buFont typeface="Wingdings" panose="05000000000000000000" pitchFamily="2" charset="2"/>
              <a:buChar char="§"/>
            </a:pPr>
            <a:endParaRPr lang="en-ZA" dirty="0"/>
          </a:p>
          <a:p>
            <a:pPr marL="1073150" lvl="1" indent="-357188">
              <a:buClr>
                <a:srgbClr val="3366FF"/>
              </a:buClr>
              <a:buSzPct val="80000"/>
              <a:buFont typeface="Wingdings" panose="05000000000000000000" pitchFamily="2" charset="2"/>
              <a:buChar char="§"/>
            </a:pPr>
            <a:r>
              <a:rPr lang="en-ZA" sz="2200" dirty="0"/>
              <a:t>Vote – at End</a:t>
            </a:r>
          </a:p>
        </p:txBody>
      </p:sp>
      <p:pic>
        <p:nvPicPr>
          <p:cNvPr id="1026" name="Picture 2" descr="Meeting Cartoon #8879 - ANDERTOONS">
            <a:extLst>
              <a:ext uri="{FF2B5EF4-FFF2-40B4-BE49-F238E27FC236}">
                <a16:creationId xmlns:a16="http://schemas.microsoft.com/office/drawing/2014/main" id="{DA17740C-A1F0-4CB7-0249-B3FFFE701414}"/>
              </a:ext>
            </a:extLst>
          </p:cNvPr>
          <p:cNvPicPr>
            <a:picLocks noChangeAspect="1" noChangeArrowheads="1"/>
          </p:cNvPicPr>
          <p:nvPr/>
        </p:nvPicPr>
        <p:blipFill rotWithShape="1">
          <a:blip r:embed="rId2">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2561" t="20724" r="2222" b="18261"/>
          <a:stretch/>
        </p:blipFill>
        <p:spPr bwMode="auto">
          <a:xfrm>
            <a:off x="5681947" y="1891058"/>
            <a:ext cx="5413236" cy="346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4847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lstStyle/>
          <a:p>
            <a:r>
              <a:rPr lang="en-ZA" dirty="0"/>
              <a:t>Appendix: Chairperson’s Key Items</a:t>
            </a:r>
            <a:endParaRPr lang="en-ZA" dirty="0">
              <a:highlight>
                <a:srgbClr val="FFFF00"/>
              </a:highlight>
            </a:endParaRPr>
          </a:p>
        </p:txBody>
      </p:sp>
      <p:graphicFrame>
        <p:nvGraphicFramePr>
          <p:cNvPr id="6" name="Table 5"/>
          <p:cNvGraphicFramePr>
            <a:graphicFrameLocks noGrp="1"/>
          </p:cNvGraphicFramePr>
          <p:nvPr/>
        </p:nvGraphicFramePr>
        <p:xfrm>
          <a:off x="544333" y="1386410"/>
          <a:ext cx="11038067" cy="5190947"/>
        </p:xfrm>
        <a:graphic>
          <a:graphicData uri="http://schemas.openxmlformats.org/drawingml/2006/table">
            <a:tbl>
              <a:tblPr/>
              <a:tblGrid>
                <a:gridCol w="555489">
                  <a:extLst>
                    <a:ext uri="{9D8B030D-6E8A-4147-A177-3AD203B41FA5}">
                      <a16:colId xmlns:a16="http://schemas.microsoft.com/office/drawing/2014/main" val="20000"/>
                    </a:ext>
                  </a:extLst>
                </a:gridCol>
                <a:gridCol w="5082462">
                  <a:extLst>
                    <a:ext uri="{9D8B030D-6E8A-4147-A177-3AD203B41FA5}">
                      <a16:colId xmlns:a16="http://schemas.microsoft.com/office/drawing/2014/main" val="20001"/>
                    </a:ext>
                  </a:extLst>
                </a:gridCol>
                <a:gridCol w="5400116">
                  <a:extLst>
                    <a:ext uri="{9D8B030D-6E8A-4147-A177-3AD203B41FA5}">
                      <a16:colId xmlns:a16="http://schemas.microsoft.com/office/drawing/2014/main" val="20007"/>
                    </a:ext>
                  </a:extLst>
                </a:gridCol>
              </a:tblGrid>
              <a:tr h="267610">
                <a:tc>
                  <a:txBody>
                    <a:bodyPr/>
                    <a:lstStyle/>
                    <a:p>
                      <a:pPr algn="l" fontAlgn="b"/>
                      <a:r>
                        <a:rPr lang="en-GB" sz="1100" b="1" i="0" u="none" strike="noStrike" dirty="0">
                          <a:solidFill>
                            <a:srgbClr val="FFFFFF"/>
                          </a:solidFill>
                          <a:effectLst/>
                          <a:latin typeface="Calibri" panose="020F0502020204030204" pitchFamily="34" charset="0"/>
                        </a:rPr>
                        <a:t> </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50950" indent="0" algn="l" fontAlgn="b"/>
                      <a:r>
                        <a:rPr lang="en-GB" sz="1800" b="1" i="0" u="none" strike="noStrike" dirty="0">
                          <a:solidFill>
                            <a:schemeClr val="tx1"/>
                          </a:solidFill>
                          <a:effectLst/>
                          <a:latin typeface="Calibri" panose="020F0502020204030204" pitchFamily="34" charset="0"/>
                        </a:rPr>
                        <a:t>SRA</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50950" indent="0" algn="l" fontAlgn="b"/>
                      <a:r>
                        <a:rPr lang="en-GB" sz="1800" b="1" i="0" u="none" strike="noStrike" dirty="0">
                          <a:solidFill>
                            <a:schemeClr val="tx1"/>
                          </a:solidFill>
                          <a:effectLst/>
                          <a:latin typeface="Calibri" panose="020F0502020204030204" pitchFamily="34" charset="0"/>
                        </a:rPr>
                        <a:t>LCA</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86027">
                <a:tc>
                  <a:txBody>
                    <a:bodyPr/>
                    <a:lstStyle/>
                    <a:p>
                      <a:pPr algn="ctr" fontAlgn="b"/>
                      <a:r>
                        <a:rPr lang="en-GB" sz="1600" b="0" i="0" u="none" strike="noStrike" dirty="0">
                          <a:solidFill>
                            <a:srgbClr val="000000"/>
                          </a:solidFill>
                          <a:effectLst/>
                          <a:latin typeface="Calibri" panose="020F0502020204030204" pitchFamily="34" charset="0"/>
                        </a:rPr>
                        <a:t>1 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179388" indent="0" algn="l" fontAlgn="b"/>
                      <a:r>
                        <a:rPr lang="en-US" sz="1600" b="0" i="0" u="none" strike="noStrike" dirty="0">
                          <a:solidFill>
                            <a:srgbClr val="000000"/>
                          </a:solidFill>
                          <a:effectLst/>
                          <a:latin typeface="Calibri" panose="020F0502020204030204" pitchFamily="34" charset="0"/>
                        </a:rPr>
                        <a:t>Registered property owners are eligible to be members</a:t>
                      </a:r>
                    </a:p>
                    <a:p>
                      <a:pPr marL="179388" indent="0" algn="l" fontAlgn="b"/>
                      <a:r>
                        <a:rPr lang="en-GB" sz="1600" b="0" i="0" u="none" strike="noStrike" dirty="0">
                          <a:solidFill>
                            <a:srgbClr val="000000"/>
                          </a:solidFill>
                          <a:effectLst/>
                          <a:latin typeface="Calibri" panose="020F0502020204030204" pitchFamily="34" charset="0"/>
                        </a:rPr>
                        <a:t>- </a:t>
                      </a:r>
                      <a:r>
                        <a:rPr lang="en-GB" sz="1600" b="0" i="1" u="none" strike="noStrike" dirty="0">
                          <a:solidFill>
                            <a:srgbClr val="000000"/>
                          </a:solidFill>
                          <a:effectLst/>
                          <a:latin typeface="Calibri" panose="020F0502020204030204" pitchFamily="34" charset="0"/>
                        </a:rPr>
                        <a:t>not automatic, must apply</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179388" indent="-179388" algn="l" fontAlgn="b"/>
                      <a:r>
                        <a:rPr lang="en-US" sz="1600" b="0" i="0" u="none" strike="noStrike" dirty="0">
                          <a:solidFill>
                            <a:srgbClr val="000000"/>
                          </a:solidFill>
                          <a:effectLst/>
                          <a:latin typeface="Calibri" panose="020F0502020204030204" pitchFamily="34" charset="0"/>
                        </a:rPr>
                        <a:t>Any resident may become a member</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1"/>
                  </a:ext>
                </a:extLst>
              </a:tr>
              <a:tr h="432000">
                <a:tc>
                  <a:txBody>
                    <a:bodyPr/>
                    <a:lstStyle/>
                    <a:p>
                      <a:pPr algn="ctr" fontAlgn="b"/>
                      <a:r>
                        <a:rPr lang="en-GB" sz="1600" b="0" i="0" u="none" strike="noStrike" dirty="0">
                          <a:solidFill>
                            <a:srgbClr val="000000"/>
                          </a:solidFill>
                          <a:effectLst/>
                          <a:latin typeface="Calibri" panose="020F0502020204030204" pitchFamily="34" charset="0"/>
                        </a:rPr>
                        <a:t>2</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9388" indent="0" algn="l" fontAlgn="b"/>
                      <a:r>
                        <a:rPr lang="en-GB" sz="1600" b="0" i="0" u="none" strike="noStrike">
                          <a:solidFill>
                            <a:srgbClr val="000000"/>
                          </a:solidFill>
                          <a:effectLst/>
                          <a:latin typeface="Calibri" panose="020F0502020204030204" pitchFamily="34" charset="0"/>
                        </a:rPr>
                        <a:t>Membership is voluntary</a:t>
                      </a:r>
                      <a:endParaRPr lang="en-GB" sz="1600" b="0" i="0" u="none" strike="noStrike" dirty="0">
                        <a:solidFill>
                          <a:srgbClr val="000000"/>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GB" sz="1600" b="0" i="0" u="none" strike="noStrike" dirty="0">
                          <a:solidFill>
                            <a:srgbClr val="000000"/>
                          </a:solidFill>
                          <a:effectLst/>
                          <a:latin typeface="Calibri" panose="020F0502020204030204" pitchFamily="34" charset="0"/>
                        </a:rPr>
                        <a:t>Membership is voluntary</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48000">
                <a:tc>
                  <a:txBody>
                    <a:bodyPr/>
                    <a:lstStyle/>
                    <a:p>
                      <a:pPr algn="ctr" fontAlgn="b"/>
                      <a:r>
                        <a:rPr lang="en-GB" sz="1600" b="0" i="0" u="none" strike="noStrike" dirty="0">
                          <a:solidFill>
                            <a:srgbClr val="000000"/>
                          </a:solidFill>
                          <a:effectLst/>
                          <a:latin typeface="Calibri" panose="020F0502020204030204" pitchFamily="34" charset="0"/>
                        </a:rPr>
                        <a:t>3</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179388" indent="0" algn="l" fontAlgn="b"/>
                      <a:r>
                        <a:rPr lang="en-US" sz="1600" b="0" i="0" u="none" strike="noStrike" dirty="0">
                          <a:solidFill>
                            <a:srgbClr val="000000"/>
                          </a:solidFill>
                          <a:effectLst/>
                          <a:latin typeface="Calibri" panose="020F0502020204030204" pitchFamily="34" charset="0"/>
                        </a:rPr>
                        <a:t>Contributions to levies is NOT voluntary, levied by </a:t>
                      </a:r>
                    </a:p>
                    <a:p>
                      <a:pPr marL="179388" indent="0" algn="l" fontAlgn="b"/>
                      <a:r>
                        <a:rPr lang="en-US" sz="1600" b="0" i="0" u="none" strike="noStrike" dirty="0">
                          <a:solidFill>
                            <a:srgbClr val="000000"/>
                          </a:solidFill>
                          <a:effectLst/>
                          <a:latin typeface="Calibri" panose="020F0502020204030204" pitchFamily="34" charset="0"/>
                        </a:rPr>
                        <a:t>City of Cape Town, based on property value</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1600" b="0" i="0" u="none" strike="noStrike" dirty="0">
                          <a:solidFill>
                            <a:srgbClr val="000000"/>
                          </a:solidFill>
                          <a:effectLst/>
                          <a:latin typeface="Calibri" panose="020F0502020204030204" pitchFamily="34" charset="0"/>
                        </a:rPr>
                        <a:t>Contributions are set and Administered by the LCA</a:t>
                      </a:r>
                    </a:p>
                    <a:p>
                      <a:pPr algn="l" fontAlgn="b"/>
                      <a:r>
                        <a:rPr lang="en-GB" sz="1600" b="0" i="0" u="none" strike="noStrike" dirty="0">
                          <a:solidFill>
                            <a:srgbClr val="000000"/>
                          </a:solidFill>
                          <a:effectLst/>
                          <a:latin typeface="Calibri" panose="020F0502020204030204" pitchFamily="34" charset="0"/>
                        </a:rPr>
                        <a:t>and are voluntary</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4"/>
                  </a:ext>
                </a:extLst>
              </a:tr>
              <a:tr h="432000">
                <a:tc>
                  <a:txBody>
                    <a:bodyPr/>
                    <a:lstStyle/>
                    <a:p>
                      <a:pPr algn="ctr" fontAlgn="b"/>
                      <a:r>
                        <a:rPr lang="en-GB" sz="1600" b="0" i="0" u="none" strike="noStrike" dirty="0">
                          <a:solidFill>
                            <a:srgbClr val="000000"/>
                          </a:solidFill>
                          <a:effectLst/>
                          <a:latin typeface="Calibri" panose="020F0502020204030204" pitchFamily="34" charset="0"/>
                        </a:rPr>
                        <a:t>4</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85000"/>
                      </a:schemeClr>
                    </a:solidFill>
                  </a:tcPr>
                </a:tc>
                <a:tc>
                  <a:txBody>
                    <a:bodyPr/>
                    <a:lstStyle/>
                    <a:p>
                      <a:pPr marL="179388" indent="0" algn="l" fontAlgn="b"/>
                      <a:r>
                        <a:rPr lang="en-GB" sz="1600" b="0" i="0" u="none" strike="noStrike" dirty="0">
                          <a:solidFill>
                            <a:srgbClr val="000000"/>
                          </a:solidFill>
                          <a:effectLst/>
                          <a:latin typeface="Calibri" panose="020F0502020204030204" pitchFamily="34" charset="0"/>
                        </a:rPr>
                        <a:t>Areas of Operation/Scope:</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85000"/>
                      </a:schemeClr>
                    </a:solidFill>
                  </a:tcPr>
                </a:tc>
                <a:tc>
                  <a:txBody>
                    <a:bodyPr/>
                    <a:lstStyle/>
                    <a:p>
                      <a:pPr algn="l" fontAlgn="b"/>
                      <a:r>
                        <a:rPr lang="en-GB" sz="1600" b="0" i="0" u="none" strike="noStrike" dirty="0">
                          <a:solidFill>
                            <a:srgbClr val="000000"/>
                          </a:solidFill>
                          <a:effectLst/>
                          <a:latin typeface="Calibri" panose="020F0502020204030204" pitchFamily="34" charset="0"/>
                        </a:rPr>
                        <a:t>Areas of Operation/Scope:</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432000">
                <a:tc>
                  <a:txBody>
                    <a:bodyPr/>
                    <a:lstStyle/>
                    <a:p>
                      <a:pPr algn="ctr" fontAlgn="b"/>
                      <a:r>
                        <a:rPr lang="en-GB" sz="1600" b="0" i="0" u="none" strike="noStrike" dirty="0">
                          <a:solidFill>
                            <a:srgbClr val="000000"/>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179388" indent="0" algn="l" fontAlgn="b"/>
                      <a:r>
                        <a:rPr lang="en-GB" sz="1600" b="0" i="0" u="none" strike="noStrike" dirty="0">
                          <a:solidFill>
                            <a:srgbClr val="000000"/>
                          </a:solidFill>
                          <a:effectLst/>
                          <a:latin typeface="Calibri" panose="020F0502020204030204" pitchFamily="34" charset="0"/>
                        </a:rPr>
                        <a:t>4.1 </a:t>
                      </a:r>
                      <a:r>
                        <a:rPr lang="en-US" sz="1600" b="0" i="0" u="none" strike="noStrike" dirty="0">
                          <a:solidFill>
                            <a:srgbClr val="000000"/>
                          </a:solidFill>
                          <a:effectLst/>
                          <a:latin typeface="Calibri" panose="020F0502020204030204" pitchFamily="34" charset="0"/>
                        </a:rPr>
                        <a:t>Public open areas, and environment</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l" fontAlgn="b"/>
                      <a:r>
                        <a:rPr lang="en-US" sz="1600" b="0" i="0" u="none" strike="noStrike" dirty="0">
                          <a:solidFill>
                            <a:srgbClr val="000000"/>
                          </a:solidFill>
                          <a:effectLst/>
                          <a:latin typeface="Calibri" panose="020F0502020204030204" pitchFamily="34" charset="0"/>
                        </a:rPr>
                        <a:t>Property Owners' built environment - LBAC</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2000">
                <a:tc>
                  <a:txBody>
                    <a:bodyPr/>
                    <a:lstStyle/>
                    <a:p>
                      <a:pPr algn="ctr" fontAlgn="b"/>
                      <a:r>
                        <a:rPr lang="en-GB" sz="1600" b="0" i="0" u="none" strike="noStrike" dirty="0">
                          <a:solidFill>
                            <a:srgbClr val="000000"/>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179388" indent="0" algn="l" fontAlgn="b"/>
                      <a:r>
                        <a:rPr lang="en-GB" sz="1600" b="0" i="0" u="none" strike="noStrike" dirty="0">
                          <a:solidFill>
                            <a:srgbClr val="000000"/>
                          </a:solidFill>
                          <a:effectLst/>
                          <a:latin typeface="Calibri" panose="020F0502020204030204" pitchFamily="34" charset="0"/>
                        </a:rPr>
                        <a:t>4.2 </a:t>
                      </a:r>
                      <a:r>
                        <a:rPr lang="en-US" sz="1600" b="0" i="0" u="none" strike="noStrike" dirty="0">
                          <a:solidFill>
                            <a:srgbClr val="000000"/>
                          </a:solidFill>
                          <a:effectLst/>
                          <a:latin typeface="Calibri" panose="020F0502020204030204" pitchFamily="34" charset="0"/>
                        </a:rPr>
                        <a:t>Security of suburb - public areas</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fontAlgn="b"/>
                      <a:r>
                        <a:rPr lang="en-GB" sz="1600" b="0" i="0" u="none" strike="noStrike" dirty="0">
                          <a:solidFill>
                            <a:srgbClr val="000000"/>
                          </a:solidFill>
                          <a:effectLst/>
                          <a:latin typeface="Calibri" panose="020F0502020204030204" pitchFamily="34" charset="0"/>
                        </a:rPr>
                        <a:t>Building regulations and enforcement</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432000">
                <a:tc>
                  <a:txBody>
                    <a:bodyPr/>
                    <a:lstStyle/>
                    <a:p>
                      <a:pPr algn="ctr" fontAlgn="b"/>
                      <a:r>
                        <a:rPr lang="en-GB" sz="1600" b="0" i="0" u="none" strike="noStrike" dirty="0">
                          <a:solidFill>
                            <a:srgbClr val="000000"/>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179388" indent="0" algn="l" fontAlgn="b"/>
                      <a:r>
                        <a:rPr lang="en-GB" sz="1600" b="0" i="0" u="none" strike="noStrike" dirty="0">
                          <a:solidFill>
                            <a:srgbClr val="000000"/>
                          </a:solidFill>
                          <a:effectLst/>
                          <a:latin typeface="Calibri" panose="020F0502020204030204" pitchFamily="34" charset="0"/>
                        </a:rPr>
                        <a:t>4.3 Environment</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l" fontAlgn="b"/>
                      <a:r>
                        <a:rPr lang="en-US" sz="1600" b="0" i="0" u="none" strike="noStrike" dirty="0">
                          <a:solidFill>
                            <a:srgbClr val="000000"/>
                          </a:solidFill>
                          <a:effectLst/>
                          <a:latin typeface="Calibri" panose="020F0502020204030204" pitchFamily="34" charset="0"/>
                        </a:rPr>
                        <a:t>Vision re densification of the suburb</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32000">
                <a:tc>
                  <a:txBody>
                    <a:bodyPr/>
                    <a:lstStyle/>
                    <a:p>
                      <a:pPr algn="ctr" fontAlgn="b"/>
                      <a:r>
                        <a:rPr lang="en-GB" sz="1600" b="0" i="0" u="none" strike="noStrike" dirty="0">
                          <a:solidFill>
                            <a:srgbClr val="000000"/>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179388" indent="0" algn="l" fontAlgn="b"/>
                      <a:r>
                        <a:rPr lang="en-GB" sz="1600" b="0" i="0" u="none" strike="noStrike" dirty="0">
                          <a:solidFill>
                            <a:srgbClr val="000000"/>
                          </a:solidFill>
                          <a:effectLst/>
                          <a:latin typeface="Calibri" panose="020F0502020204030204" pitchFamily="34" charset="0"/>
                        </a:rPr>
                        <a:t>4.4 </a:t>
                      </a:r>
                      <a:r>
                        <a:rPr lang="en-US" sz="1600" b="0" i="0" u="none" strike="noStrike" dirty="0">
                          <a:solidFill>
                            <a:srgbClr val="000000"/>
                          </a:solidFill>
                          <a:effectLst/>
                          <a:latin typeface="Calibri" panose="020F0502020204030204" pitchFamily="34" charset="0"/>
                        </a:rPr>
                        <a:t>Clearing services - top up, beaches, paths etc.</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600" b="0" i="0" u="none" strike="noStrike" dirty="0">
                          <a:solidFill>
                            <a:srgbClr val="000000"/>
                          </a:solidFill>
                          <a:effectLst/>
                          <a:latin typeface="Calibri" panose="020F0502020204030204" pitchFamily="34" charset="0"/>
                        </a:rPr>
                        <a:t>NIMBY = not in my back yard</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0"/>
                  </a:ext>
                </a:extLst>
              </a:tr>
              <a:tr h="972000">
                <a:tc>
                  <a:txBody>
                    <a:bodyPr/>
                    <a:lstStyle/>
                    <a:p>
                      <a:pPr algn="ctr" fontAlgn="b"/>
                      <a:r>
                        <a:rPr lang="en-GB" sz="1600" b="0" i="0" u="none" strike="noStrike" dirty="0">
                          <a:solidFill>
                            <a:srgbClr val="000000"/>
                          </a:solidFill>
                          <a:effectLst/>
                          <a:latin typeface="Calibri" panose="020F0502020204030204" pitchFamily="34" charset="0"/>
                        </a:rPr>
                        <a:t> </a:t>
                      </a:r>
                    </a:p>
                    <a:p>
                      <a:pPr algn="ctr" fontAlgn="b"/>
                      <a:r>
                        <a:rPr lang="en-GB" sz="1600" b="0" i="0" u="none" strike="noStrike" dirty="0">
                          <a:solidFill>
                            <a:srgbClr val="000000"/>
                          </a:solidFill>
                          <a:effectLst/>
                          <a:latin typeface="Calibri" panose="020F0502020204030204" pitchFamily="34" charset="0"/>
                        </a:rPr>
                        <a:t> </a:t>
                      </a:r>
                    </a:p>
                    <a:p>
                      <a:pPr algn="ctr" fontAlgn="b"/>
                      <a:r>
                        <a:rPr lang="en-GB" sz="1600" b="0" i="0" u="none" strike="noStrike" dirty="0">
                          <a:solidFill>
                            <a:srgbClr val="000000"/>
                          </a:solidFill>
                          <a:effectLst/>
                          <a:latin typeface="Calibri" panose="020F0502020204030204" pitchFamily="34" charset="0"/>
                        </a:rPr>
                        <a:t> </a:t>
                      </a:r>
                    </a:p>
                    <a:p>
                      <a:pPr algn="ctr" fontAlgn="b"/>
                      <a:r>
                        <a:rPr lang="en-GB" sz="1600" b="0" i="0" u="none" strike="noStrike" dirty="0">
                          <a:solidFill>
                            <a:srgbClr val="000000"/>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indent="179388" algn="l" fontAlgn="b"/>
                      <a:r>
                        <a:rPr lang="en-GB" sz="1600" b="0" i="0" u="none" strike="noStrike" dirty="0">
                          <a:solidFill>
                            <a:srgbClr val="000000"/>
                          </a:solidFill>
                          <a:effectLst/>
                          <a:latin typeface="Calibri" panose="020F0502020204030204" pitchFamily="34" charset="0"/>
                        </a:rPr>
                        <a:t>4.5 Future: marine environment</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600" b="0" i="0" u="none" strike="noStrike" dirty="0">
                          <a:solidFill>
                            <a:srgbClr val="000000"/>
                          </a:solidFill>
                          <a:effectLst/>
                          <a:latin typeface="Calibri" panose="020F0502020204030204" pitchFamily="34" charset="0"/>
                        </a:rPr>
                        <a:t>Need for residents to know the regulations and participate actively to try to prevent </a:t>
                      </a:r>
                      <a:r>
                        <a:rPr lang="en-GB" sz="1600" b="0" i="0" u="none" strike="noStrike" dirty="0">
                          <a:solidFill>
                            <a:srgbClr val="000000"/>
                          </a:solidFill>
                          <a:effectLst/>
                          <a:latin typeface="Calibri" panose="020F0502020204030204" pitchFamily="34" charset="0"/>
                        </a:rPr>
                        <a:t>further issues</a:t>
                      </a:r>
                    </a:p>
                    <a:p>
                      <a:pPr algn="l" fontAlgn="b"/>
                      <a:r>
                        <a:rPr lang="en-GB" sz="1600" b="0" i="0" u="none" strike="noStrike" dirty="0">
                          <a:solidFill>
                            <a:srgbClr val="000000"/>
                          </a:solidFill>
                          <a:effectLst/>
                          <a:latin typeface="Calibri" panose="020F0502020204030204" pitchFamily="34" charset="0"/>
                        </a:rPr>
                        <a:t>Rates affordability &amp; Valuations objections</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663464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D123CB-1DA2-43A2-823D-9C17A353D077}"/>
              </a:ext>
            </a:extLst>
          </p:cNvPr>
          <p:cNvPicPr>
            <a:picLocks noChangeAspect="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1555" t="8730" r="31037" b="7291"/>
          <a:stretch/>
        </p:blipFill>
        <p:spPr>
          <a:xfrm>
            <a:off x="10280570" y="282280"/>
            <a:ext cx="1402431" cy="1798770"/>
          </a:xfrm>
          <a:prstGeom prst="rect">
            <a:avLst/>
          </a:prstGeom>
        </p:spPr>
      </p:pic>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lstStyle/>
          <a:p>
            <a:r>
              <a:rPr lang="en-ZA" dirty="0"/>
              <a:t>6.   Chairperson’s Key Items</a:t>
            </a:r>
          </a:p>
        </p:txBody>
      </p:sp>
      <p:sp>
        <p:nvSpPr>
          <p:cNvPr id="3" name="Text Placeholder 2">
            <a:extLst>
              <a:ext uri="{FF2B5EF4-FFF2-40B4-BE49-F238E27FC236}">
                <a16:creationId xmlns:a16="http://schemas.microsoft.com/office/drawing/2014/main" id="{D4B7909D-D5CF-4CD8-9906-416EA5CE7356}"/>
              </a:ext>
            </a:extLst>
          </p:cNvPr>
          <p:cNvSpPr>
            <a:spLocks noGrp="1"/>
          </p:cNvSpPr>
          <p:nvPr>
            <p:ph type="body" sz="quarter" idx="10"/>
          </p:nvPr>
        </p:nvSpPr>
        <p:spPr>
          <a:xfrm>
            <a:off x="579583" y="1811890"/>
            <a:ext cx="10515600" cy="4380794"/>
          </a:xfrm>
        </p:spPr>
        <p:txBody>
          <a:bodyPr>
            <a:normAutofit/>
          </a:bodyPr>
          <a:lstStyle/>
          <a:p>
            <a:pPr marL="268288" indent="-268288">
              <a:lnSpc>
                <a:spcPct val="170000"/>
              </a:lnSpc>
              <a:spcBef>
                <a:spcPts val="0"/>
              </a:spcBef>
              <a:spcAft>
                <a:spcPts val="0"/>
              </a:spcAft>
              <a:buFont typeface="Wingdings" panose="05000000000000000000" pitchFamily="2" charset="2"/>
              <a:buChar char="§"/>
            </a:pPr>
            <a:r>
              <a:rPr lang="en-ZA" sz="1800" dirty="0"/>
              <a:t>Key issues :</a:t>
            </a:r>
          </a:p>
          <a:p>
            <a:pPr marL="536575" lvl="1" indent="-268288">
              <a:lnSpc>
                <a:spcPct val="170000"/>
              </a:lnSpc>
              <a:spcBef>
                <a:spcPts val="0"/>
              </a:spcBef>
              <a:spcAft>
                <a:spcPts val="0"/>
              </a:spcAft>
              <a:buClr>
                <a:schemeClr val="accent1">
                  <a:lumMod val="60000"/>
                  <a:lumOff val="40000"/>
                </a:schemeClr>
              </a:buClr>
              <a:buSzPct val="90000"/>
              <a:buFont typeface="Courier New" panose="02070309020205020404" pitchFamily="49" charset="0"/>
              <a:buChar char="o"/>
            </a:pPr>
            <a:r>
              <a:rPr lang="en-ZA" sz="1800" dirty="0"/>
              <a:t>Security- major upgrade and replacement of older cameras that have come to end of life</a:t>
            </a:r>
          </a:p>
          <a:p>
            <a:pPr marL="536575" lvl="1" indent="-268288">
              <a:lnSpc>
                <a:spcPct val="170000"/>
              </a:lnSpc>
              <a:spcBef>
                <a:spcPts val="0"/>
              </a:spcBef>
              <a:spcAft>
                <a:spcPts val="0"/>
              </a:spcAft>
              <a:buClr>
                <a:schemeClr val="accent1">
                  <a:lumMod val="60000"/>
                  <a:lumOff val="40000"/>
                </a:schemeClr>
              </a:buClr>
              <a:buSzPct val="90000"/>
              <a:buFont typeface="Courier New" panose="02070309020205020404" pitchFamily="49" charset="0"/>
              <a:buChar char="o"/>
            </a:pPr>
            <a:r>
              <a:rPr lang="en-ZA" sz="1800" dirty="0"/>
              <a:t>Environmental – increased spend and alien removal</a:t>
            </a:r>
          </a:p>
          <a:p>
            <a:pPr marL="536575" lvl="1" indent="-268288">
              <a:lnSpc>
                <a:spcPct val="170000"/>
              </a:lnSpc>
              <a:spcBef>
                <a:spcPts val="0"/>
              </a:spcBef>
              <a:spcAft>
                <a:spcPts val="0"/>
              </a:spcAft>
              <a:buClr>
                <a:schemeClr val="accent1">
                  <a:lumMod val="60000"/>
                  <a:lumOff val="40000"/>
                </a:schemeClr>
              </a:buClr>
              <a:buSzPct val="90000"/>
              <a:buFont typeface="Courier New" panose="02070309020205020404" pitchFamily="49" charset="0"/>
              <a:buChar char="o"/>
            </a:pPr>
            <a:r>
              <a:rPr lang="en-ZA" sz="1800" dirty="0"/>
              <a:t>Infrastructure – major challenges but we are engaging with the city</a:t>
            </a:r>
          </a:p>
          <a:p>
            <a:pPr marL="536575" lvl="1" indent="-268288">
              <a:lnSpc>
                <a:spcPct val="170000"/>
              </a:lnSpc>
              <a:spcBef>
                <a:spcPts val="0"/>
              </a:spcBef>
              <a:spcAft>
                <a:spcPts val="0"/>
              </a:spcAft>
              <a:buClr>
                <a:schemeClr val="accent1">
                  <a:lumMod val="60000"/>
                  <a:lumOff val="40000"/>
                </a:schemeClr>
              </a:buClr>
              <a:buSzPct val="90000"/>
              <a:buFont typeface="Courier New" panose="02070309020205020404" pitchFamily="49" charset="0"/>
              <a:buChar char="o"/>
            </a:pPr>
            <a:r>
              <a:rPr lang="en-ZA" sz="1800" dirty="0"/>
              <a:t>Improved signage regarding beach safety</a:t>
            </a:r>
          </a:p>
          <a:p>
            <a:pPr marL="536575" lvl="1" indent="-268288">
              <a:lnSpc>
                <a:spcPct val="170000"/>
              </a:lnSpc>
              <a:spcBef>
                <a:spcPts val="0"/>
              </a:spcBef>
              <a:spcAft>
                <a:spcPts val="0"/>
              </a:spcAft>
              <a:buClr>
                <a:schemeClr val="accent1">
                  <a:lumMod val="60000"/>
                  <a:lumOff val="40000"/>
                </a:schemeClr>
              </a:buClr>
              <a:buSzPct val="90000"/>
              <a:buFont typeface="Courier New" panose="02070309020205020404" pitchFamily="49" charset="0"/>
              <a:buChar char="o"/>
            </a:pPr>
            <a:r>
              <a:rPr lang="en-ZA" sz="1800" dirty="0"/>
              <a:t>Building issues- increase in departures etc, engaging with City</a:t>
            </a:r>
          </a:p>
          <a:p>
            <a:pPr marL="536575" lvl="1" indent="-268288">
              <a:lnSpc>
                <a:spcPct val="170000"/>
              </a:lnSpc>
              <a:spcBef>
                <a:spcPts val="0"/>
              </a:spcBef>
              <a:spcAft>
                <a:spcPts val="0"/>
              </a:spcAft>
              <a:buClr>
                <a:schemeClr val="accent1">
                  <a:lumMod val="60000"/>
                  <a:lumOff val="40000"/>
                </a:schemeClr>
              </a:buClr>
              <a:buSzPct val="90000"/>
              <a:buFont typeface="Courier New" panose="02070309020205020404" pitchFamily="49" charset="0"/>
              <a:buChar char="o"/>
            </a:pPr>
            <a:r>
              <a:rPr lang="en-ZA" sz="1800" dirty="0"/>
              <a:t>Traffic congestion at the beach and surrounds - MOA has been signed with the City</a:t>
            </a:r>
          </a:p>
          <a:p>
            <a:pPr marL="536575" lvl="1" indent="-268288">
              <a:lnSpc>
                <a:spcPct val="170000"/>
              </a:lnSpc>
              <a:spcBef>
                <a:spcPts val="0"/>
              </a:spcBef>
              <a:spcAft>
                <a:spcPts val="0"/>
              </a:spcAft>
              <a:buClr>
                <a:schemeClr val="accent1">
                  <a:lumMod val="60000"/>
                  <a:lumOff val="40000"/>
                </a:schemeClr>
              </a:buClr>
              <a:buSzPct val="90000"/>
              <a:buFont typeface="Courier New" panose="02070309020205020404" pitchFamily="49" charset="0"/>
              <a:buChar char="o"/>
            </a:pPr>
            <a:r>
              <a:rPr lang="en-ZA" sz="1800" dirty="0"/>
              <a:t>A huge thank you to our board members for their tireless efforts as volunteers</a:t>
            </a:r>
          </a:p>
          <a:p>
            <a:pPr>
              <a:lnSpc>
                <a:spcPct val="170000"/>
              </a:lnSpc>
              <a:spcBef>
                <a:spcPts val="0"/>
              </a:spcBef>
              <a:spcAft>
                <a:spcPts val="0"/>
              </a:spcAft>
            </a:pPr>
            <a:endParaRPr lang="en-US" sz="1800" dirty="0"/>
          </a:p>
          <a:p>
            <a:pPr marL="534974" lvl="1" indent="0">
              <a:lnSpc>
                <a:spcPct val="170000"/>
              </a:lnSpc>
              <a:spcBef>
                <a:spcPts val="0"/>
              </a:spcBef>
              <a:spcAft>
                <a:spcPts val="0"/>
              </a:spcAft>
              <a:buNone/>
            </a:pPr>
            <a:endParaRPr lang="en-ZA" sz="1800" dirty="0"/>
          </a:p>
        </p:txBody>
      </p:sp>
    </p:spTree>
    <p:extLst>
      <p:ext uri="{BB962C8B-B14F-4D97-AF65-F5344CB8AC3E}">
        <p14:creationId xmlns:p14="http://schemas.microsoft.com/office/powerpoint/2010/main" val="217208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9CA1-E21B-4323-B952-B598EFDC63A8}"/>
              </a:ext>
            </a:extLst>
          </p:cNvPr>
          <p:cNvSpPr>
            <a:spLocks noGrp="1"/>
          </p:cNvSpPr>
          <p:nvPr>
            <p:ph type="title"/>
          </p:nvPr>
        </p:nvSpPr>
        <p:spPr/>
        <p:txBody>
          <a:bodyPr/>
          <a:lstStyle/>
          <a:p>
            <a:r>
              <a:rPr lang="en-ZA" dirty="0"/>
              <a:t>7.1   Security</a:t>
            </a:r>
          </a:p>
        </p:txBody>
      </p:sp>
      <p:sp>
        <p:nvSpPr>
          <p:cNvPr id="3" name="TextBox 2">
            <a:extLst>
              <a:ext uri="{FF2B5EF4-FFF2-40B4-BE49-F238E27FC236}">
                <a16:creationId xmlns:a16="http://schemas.microsoft.com/office/drawing/2014/main" id="{A6BAED8E-71A7-4CA7-B9D6-15A92E8BF3DB}"/>
              </a:ext>
            </a:extLst>
          </p:cNvPr>
          <p:cNvSpPr txBox="1"/>
          <p:nvPr/>
        </p:nvSpPr>
        <p:spPr>
          <a:xfrm>
            <a:off x="836024" y="5632344"/>
            <a:ext cx="10000298" cy="707886"/>
          </a:xfrm>
          <a:prstGeom prst="rect">
            <a:avLst/>
          </a:prstGeom>
          <a:noFill/>
        </p:spPr>
        <p:txBody>
          <a:bodyPr wrap="square" rtlCol="0">
            <a:spAutoFit/>
          </a:bodyPr>
          <a:lstStyle/>
          <a:p>
            <a:r>
              <a:rPr lang="en-ZA" sz="2200" i="1" dirty="0"/>
              <a:t>LSEC members: Wesley Corbett, Carel de Ridder, Andrew Jakins</a:t>
            </a:r>
          </a:p>
          <a:p>
            <a:r>
              <a:rPr lang="en-ZA" dirty="0"/>
              <a:t>Presented by Carel de Ridder</a:t>
            </a:r>
          </a:p>
        </p:txBody>
      </p:sp>
    </p:spTree>
    <p:extLst>
      <p:ext uri="{BB962C8B-B14F-4D97-AF65-F5344CB8AC3E}">
        <p14:creationId xmlns:p14="http://schemas.microsoft.com/office/powerpoint/2010/main" val="2057504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a:xfrm>
            <a:off x="579583" y="471054"/>
            <a:ext cx="10515600" cy="831274"/>
          </a:xfrm>
        </p:spPr>
        <p:txBody>
          <a:bodyPr/>
          <a:lstStyle/>
          <a:p>
            <a:r>
              <a:rPr lang="en-ZA" dirty="0"/>
              <a:t>7.1   Crime Statistics (2011 to 2024)</a:t>
            </a:r>
          </a:p>
        </p:txBody>
      </p:sp>
      <p:graphicFrame>
        <p:nvGraphicFramePr>
          <p:cNvPr id="7" name="Chart 6">
            <a:extLst>
              <a:ext uri="{FF2B5EF4-FFF2-40B4-BE49-F238E27FC236}">
                <a16:creationId xmlns:a16="http://schemas.microsoft.com/office/drawing/2014/main" id="{0FFCA538-E4AE-4E95-B68C-C13929177053}"/>
              </a:ext>
            </a:extLst>
          </p:cNvPr>
          <p:cNvGraphicFramePr>
            <a:graphicFrameLocks/>
          </p:cNvGraphicFramePr>
          <p:nvPr/>
        </p:nvGraphicFramePr>
        <p:xfrm>
          <a:off x="313885" y="1339730"/>
          <a:ext cx="7435522" cy="479090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E4623F61-61E4-9EB6-046A-D3134C9F3A0A}"/>
              </a:ext>
            </a:extLst>
          </p:cNvPr>
          <p:cNvSpPr txBox="1"/>
          <p:nvPr/>
        </p:nvSpPr>
        <p:spPr>
          <a:xfrm>
            <a:off x="7749407" y="1651461"/>
            <a:ext cx="3972830" cy="4204356"/>
          </a:xfrm>
          <a:prstGeom prst="rect">
            <a:avLst/>
          </a:prstGeom>
          <a:noFill/>
        </p:spPr>
        <p:txBody>
          <a:bodyPr wrap="square">
            <a:spAutoFit/>
          </a:bodyPr>
          <a:lstStyle/>
          <a:p>
            <a:pPr marL="257810" indent="-257810">
              <a:lnSpc>
                <a:spcPct val="150000"/>
              </a:lnSpc>
            </a:pPr>
            <a:r>
              <a:rPr lang="en-US" sz="1800" dirty="0">
                <a:effectLst/>
                <a:latin typeface="Calibri" panose="020F0502020204030204" pitchFamily="34" charset="0"/>
                <a:ea typeface="Calibri" panose="020F0502020204030204" pitchFamily="34" charset="0"/>
                <a:cs typeface="Arial" panose="020B0604020202020204" pitchFamily="34" charset="0"/>
              </a:rPr>
              <a:t>1. Crime remains very low compared with Hout Bay.  Two serious events.</a:t>
            </a:r>
            <a:endParaRPr lang="en-ZA" sz="1100" dirty="0">
              <a:effectLst/>
              <a:latin typeface="Calibri" panose="020F0502020204030204" pitchFamily="34" charset="0"/>
              <a:ea typeface="Calibri" panose="020F0502020204030204" pitchFamily="34" charset="0"/>
              <a:cs typeface="Arial" panose="020B0604020202020204" pitchFamily="34" charset="0"/>
            </a:endParaRPr>
          </a:p>
          <a:p>
            <a:pPr marL="257810" indent="-257810">
              <a:lnSpc>
                <a:spcPct val="150000"/>
              </a:lnSpc>
            </a:pPr>
            <a:r>
              <a:rPr lang="en-US" sz="1800" dirty="0">
                <a:effectLst/>
                <a:latin typeface="Calibri" panose="020F0502020204030204" pitchFamily="34" charset="0"/>
                <a:ea typeface="Calibri" panose="020F0502020204030204" pitchFamily="34" charset="0"/>
                <a:cs typeface="Arial" panose="020B0604020202020204" pitchFamily="34" charset="0"/>
              </a:rPr>
              <a:t> 2. Deficiencies highlighted need upgrade camera network asap – project completed.</a:t>
            </a:r>
            <a:endParaRPr lang="en-ZA" sz="1100" dirty="0">
              <a:effectLst/>
              <a:latin typeface="Calibri" panose="020F0502020204030204" pitchFamily="34" charset="0"/>
              <a:ea typeface="Calibri" panose="020F0502020204030204" pitchFamily="34" charset="0"/>
              <a:cs typeface="Arial" panose="020B0604020202020204" pitchFamily="34" charset="0"/>
            </a:endParaRPr>
          </a:p>
          <a:p>
            <a:pPr marL="257810" indent="-257810">
              <a:lnSpc>
                <a:spcPct val="150000"/>
              </a:lnSpc>
            </a:pPr>
            <a:r>
              <a:rPr lang="en-US" sz="1800" dirty="0">
                <a:effectLst/>
                <a:latin typeface="Calibri" panose="020F0502020204030204" pitchFamily="34" charset="0"/>
                <a:ea typeface="Calibri" panose="020F0502020204030204" pitchFamily="34" charset="0"/>
                <a:cs typeface="Arial" panose="020B0604020202020204" pitchFamily="34" charset="0"/>
              </a:rPr>
              <a:t> 3. Project finished within budget -  next renewal / upgrades due in 2029.</a:t>
            </a:r>
            <a:endParaRPr lang="en-ZA" sz="1100" dirty="0">
              <a:effectLst/>
              <a:latin typeface="Calibri" panose="020F0502020204030204" pitchFamily="34" charset="0"/>
              <a:ea typeface="Calibri" panose="020F0502020204030204" pitchFamily="34" charset="0"/>
              <a:cs typeface="Arial" panose="020B0604020202020204" pitchFamily="34" charset="0"/>
            </a:endParaRPr>
          </a:p>
          <a:p>
            <a:pPr marL="257810" indent="-257810">
              <a:lnSpc>
                <a:spcPct val="150000"/>
              </a:lnSpc>
            </a:pPr>
            <a:r>
              <a:rPr lang="en-US" sz="1800" dirty="0">
                <a:effectLst/>
                <a:latin typeface="Calibri" panose="020F0502020204030204" pitchFamily="34" charset="0"/>
                <a:ea typeface="Calibri" panose="020F0502020204030204" pitchFamily="34" charset="0"/>
                <a:cs typeface="Arial" panose="020B0604020202020204" pitchFamily="34" charset="0"/>
              </a:rPr>
              <a:t> 4. 109 cameras at 35 sites in Llandudno.</a:t>
            </a:r>
            <a:endParaRPr lang="en-ZA" sz="1100" dirty="0">
              <a:effectLst/>
              <a:latin typeface="Calibri" panose="020F0502020204030204" pitchFamily="34" charset="0"/>
              <a:ea typeface="Calibri" panose="020F0502020204030204" pitchFamily="34" charset="0"/>
              <a:cs typeface="Arial" panose="020B0604020202020204" pitchFamily="34" charset="0"/>
            </a:endParaRPr>
          </a:p>
          <a:p>
            <a:pPr marL="257810" indent="-257810">
              <a:lnSpc>
                <a:spcPct val="150000"/>
              </a:lnSpc>
            </a:pPr>
            <a:r>
              <a:rPr lang="en-US" sz="1800" dirty="0">
                <a:effectLst/>
                <a:latin typeface="Calibri" panose="020F0502020204030204" pitchFamily="34" charset="0"/>
                <a:ea typeface="Calibri" panose="020F0502020204030204" pitchFamily="34" charset="0"/>
                <a:cs typeface="Arial" panose="020B0604020202020204" pitchFamily="34" charset="0"/>
              </a:rPr>
              <a:t> 5.  New entrance hut – discussed later in detail</a:t>
            </a:r>
            <a:endParaRPr lang="en-ZA"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B11DBD2-63AC-49F9-6594-15C9FF510C7A}"/>
              </a:ext>
            </a:extLst>
          </p:cNvPr>
          <p:cNvSpPr txBox="1"/>
          <p:nvPr/>
        </p:nvSpPr>
        <p:spPr>
          <a:xfrm>
            <a:off x="469763" y="6235825"/>
            <a:ext cx="9952319" cy="369332"/>
          </a:xfrm>
          <a:prstGeom prst="rect">
            <a:avLst/>
          </a:prstGeom>
          <a:noFill/>
        </p:spPr>
        <p:txBody>
          <a:bodyPr wrap="square">
            <a:spAutoFit/>
          </a:bodyPr>
          <a:lstStyle/>
          <a:p>
            <a:r>
              <a:rPr lang="en-US"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…but we need to maintain &amp; test </a:t>
            </a:r>
            <a:r>
              <a:rPr lang="en-US" sz="1800" u="sng" dirty="0">
                <a:solidFill>
                  <a:srgbClr val="FF0000"/>
                </a:solidFill>
                <a:effectLst/>
                <a:latin typeface="Calibri" panose="020F0502020204030204" pitchFamily="34" charset="0"/>
                <a:ea typeface="Calibri" panose="020F0502020204030204" pitchFamily="34" charset="0"/>
                <a:cs typeface="Arial" panose="020B0604020202020204" pitchFamily="34" charset="0"/>
              </a:rPr>
              <a:t>Home Alarms</a:t>
            </a:r>
            <a:r>
              <a:rPr lang="en-US"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&amp; lock our gates / doors</a:t>
            </a:r>
            <a:endParaRPr lang="en-ZA" dirty="0"/>
          </a:p>
        </p:txBody>
      </p:sp>
    </p:spTree>
    <p:extLst>
      <p:ext uri="{BB962C8B-B14F-4D97-AF65-F5344CB8AC3E}">
        <p14:creationId xmlns:p14="http://schemas.microsoft.com/office/powerpoint/2010/main" val="13355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27" presetClass="emph" presetSubtype="0" repeatCount="10000" fill="remove" grpId="1" nodeType="withEffect">
                                  <p:stCondLst>
                                    <p:cond delay="0"/>
                                  </p:stCondLst>
                                  <p:childTnLst>
                                    <p:animClr clrSpc="rgb" dir="cw">
                                      <p:cBhvr override="childStyle">
                                        <p:cTn id="12" dur="500" autoRev="1" fill="remove"/>
                                        <p:tgtEl>
                                          <p:spTgt spid="13"/>
                                        </p:tgtEl>
                                        <p:attrNameLst>
                                          <p:attrName>style.color</p:attrName>
                                        </p:attrNameLst>
                                      </p:cBhvr>
                                      <p:to>
                                        <a:schemeClr val="bg1"/>
                                      </p:to>
                                    </p:animClr>
                                    <p:animClr clrSpc="rgb" dir="cw">
                                      <p:cBhvr>
                                        <p:cTn id="13" dur="500" autoRev="1" fill="remove"/>
                                        <p:tgtEl>
                                          <p:spTgt spid="13"/>
                                        </p:tgtEl>
                                        <p:attrNameLst>
                                          <p:attrName>fillcolor</p:attrName>
                                        </p:attrNameLst>
                                      </p:cBhvr>
                                      <p:to>
                                        <a:schemeClr val="bg1"/>
                                      </p:to>
                                    </p:animClr>
                                    <p:set>
                                      <p:cBhvr>
                                        <p:cTn id="14" dur="500" autoRev="1" fill="remove"/>
                                        <p:tgtEl>
                                          <p:spTgt spid="13"/>
                                        </p:tgtEl>
                                        <p:attrNameLst>
                                          <p:attrName>fill.type</p:attrName>
                                        </p:attrNameLst>
                                      </p:cBhvr>
                                      <p:to>
                                        <p:strVal val="solid"/>
                                      </p:to>
                                    </p:set>
                                    <p:set>
                                      <p:cBhvr>
                                        <p:cTn id="15" dur="500" autoRev="1" fill="remove"/>
                                        <p:tgtEl>
                                          <p:spTgt spid="13"/>
                                        </p:tgtEl>
                                        <p:attrNameLst>
                                          <p:attrName>fill.on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D3E533A-DF2B-C32A-5347-93FED2AFB2B8}"/>
              </a:ext>
            </a:extLst>
          </p:cNvPr>
          <p:cNvSpPr/>
          <p:nvPr/>
        </p:nvSpPr>
        <p:spPr>
          <a:xfrm>
            <a:off x="10993582" y="6037118"/>
            <a:ext cx="852054" cy="5818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lstStyle/>
          <a:p>
            <a:r>
              <a:rPr lang="en-ZA" dirty="0"/>
              <a:t>7.1   Crime Incidents (1 Dec 2023 – 30 Nov 2024)</a:t>
            </a:r>
          </a:p>
        </p:txBody>
      </p:sp>
      <p:graphicFrame>
        <p:nvGraphicFramePr>
          <p:cNvPr id="11" name="Table 10">
            <a:extLst>
              <a:ext uri="{FF2B5EF4-FFF2-40B4-BE49-F238E27FC236}">
                <a16:creationId xmlns:a16="http://schemas.microsoft.com/office/drawing/2014/main" id="{414EFF88-09AD-57E8-89D5-BAF2A275AAFD}"/>
              </a:ext>
            </a:extLst>
          </p:cNvPr>
          <p:cNvGraphicFramePr>
            <a:graphicFrameLocks noGrp="1"/>
          </p:cNvGraphicFramePr>
          <p:nvPr/>
        </p:nvGraphicFramePr>
        <p:xfrm>
          <a:off x="345600" y="1353600"/>
          <a:ext cx="11365200" cy="5184000"/>
        </p:xfrm>
        <a:graphic>
          <a:graphicData uri="http://schemas.openxmlformats.org/drawingml/2006/table">
            <a:tbl>
              <a:tblPr/>
              <a:tblGrid>
                <a:gridCol w="1188000">
                  <a:extLst>
                    <a:ext uri="{9D8B030D-6E8A-4147-A177-3AD203B41FA5}">
                      <a16:colId xmlns:a16="http://schemas.microsoft.com/office/drawing/2014/main" val="171385363"/>
                    </a:ext>
                  </a:extLst>
                </a:gridCol>
                <a:gridCol w="2512800">
                  <a:extLst>
                    <a:ext uri="{9D8B030D-6E8A-4147-A177-3AD203B41FA5}">
                      <a16:colId xmlns:a16="http://schemas.microsoft.com/office/drawing/2014/main" val="2867336949"/>
                    </a:ext>
                  </a:extLst>
                </a:gridCol>
                <a:gridCol w="1918800">
                  <a:extLst>
                    <a:ext uri="{9D8B030D-6E8A-4147-A177-3AD203B41FA5}">
                      <a16:colId xmlns:a16="http://schemas.microsoft.com/office/drawing/2014/main" val="3882670278"/>
                    </a:ext>
                  </a:extLst>
                </a:gridCol>
                <a:gridCol w="5745600">
                  <a:extLst>
                    <a:ext uri="{9D8B030D-6E8A-4147-A177-3AD203B41FA5}">
                      <a16:colId xmlns:a16="http://schemas.microsoft.com/office/drawing/2014/main" val="2677377821"/>
                    </a:ext>
                  </a:extLst>
                </a:gridCol>
              </a:tblGrid>
              <a:tr h="432000">
                <a:tc>
                  <a:txBody>
                    <a:bodyPr/>
                    <a:lstStyle/>
                    <a:p>
                      <a:pPr algn="ctr" fontAlgn="ctr">
                        <a:lnSpc>
                          <a:spcPct val="150000"/>
                        </a:lnSpc>
                      </a:pPr>
                      <a:r>
                        <a:rPr lang="en-ZA" sz="1550" b="1" i="0" u="none" strike="noStrike" dirty="0">
                          <a:solidFill>
                            <a:srgbClr val="000000"/>
                          </a:solidFill>
                          <a:effectLst/>
                          <a:latin typeface="Arial" panose="020B0604020202020204" pitchFamily="34" charset="0"/>
                        </a:rPr>
                        <a:t>Date </a:t>
                      </a:r>
                    </a:p>
                  </a:txBody>
                  <a:tcPr marL="6297" marR="6297" marT="6297" marB="0" anchor="ctr">
                    <a:lnL>
                      <a:noFill/>
                    </a:lnL>
                    <a:lnR>
                      <a:noFill/>
                    </a:lnR>
                    <a:lnT>
                      <a:noFill/>
                    </a:lnT>
                    <a:lnB w="28575" cap="flat" cmpd="sng" algn="ctr">
                      <a:solidFill>
                        <a:schemeClr val="bg2">
                          <a:lumMod val="25000"/>
                        </a:schemeClr>
                      </a:solidFill>
                      <a:prstDash val="solid"/>
                      <a:round/>
                      <a:headEnd type="none" w="med" len="med"/>
                      <a:tailEnd type="none" w="med" len="med"/>
                    </a:lnB>
                    <a:noFill/>
                  </a:tcPr>
                </a:tc>
                <a:tc>
                  <a:txBody>
                    <a:bodyPr/>
                    <a:lstStyle/>
                    <a:p>
                      <a:pPr algn="ctr" fontAlgn="ctr">
                        <a:lnSpc>
                          <a:spcPct val="150000"/>
                        </a:lnSpc>
                      </a:pPr>
                      <a:r>
                        <a:rPr lang="en-ZA" sz="1550" b="1" i="0" u="none" strike="noStrike" dirty="0">
                          <a:solidFill>
                            <a:srgbClr val="000000"/>
                          </a:solidFill>
                          <a:effectLst/>
                          <a:latin typeface="Arial" panose="020B0604020202020204" pitchFamily="34" charset="0"/>
                        </a:rPr>
                        <a:t>Type</a:t>
                      </a:r>
                    </a:p>
                  </a:txBody>
                  <a:tcPr marL="6297" marR="6297" marT="6297" marB="0" anchor="ctr">
                    <a:lnL>
                      <a:noFill/>
                    </a:lnL>
                    <a:lnR>
                      <a:noFill/>
                    </a:lnR>
                    <a:lnT>
                      <a:noFill/>
                    </a:lnT>
                    <a:lnB w="28575" cap="flat" cmpd="sng" algn="ctr">
                      <a:solidFill>
                        <a:schemeClr val="bg2">
                          <a:lumMod val="25000"/>
                        </a:schemeClr>
                      </a:solidFill>
                      <a:prstDash val="solid"/>
                      <a:round/>
                      <a:headEnd type="none" w="med" len="med"/>
                      <a:tailEnd type="none" w="med" len="med"/>
                    </a:lnB>
                    <a:noFill/>
                  </a:tcPr>
                </a:tc>
                <a:tc>
                  <a:txBody>
                    <a:bodyPr/>
                    <a:lstStyle/>
                    <a:p>
                      <a:pPr algn="ctr" fontAlgn="ctr">
                        <a:lnSpc>
                          <a:spcPct val="150000"/>
                        </a:lnSpc>
                      </a:pPr>
                      <a:r>
                        <a:rPr lang="en-ZA" sz="1550" b="1" i="0" u="none" strike="noStrike" dirty="0">
                          <a:solidFill>
                            <a:srgbClr val="000000"/>
                          </a:solidFill>
                          <a:effectLst/>
                          <a:latin typeface="Arial" panose="020B0604020202020204" pitchFamily="34" charset="0"/>
                        </a:rPr>
                        <a:t>Road</a:t>
                      </a:r>
                    </a:p>
                  </a:txBody>
                  <a:tcPr marL="6297" marR="6297" marT="6297" marB="0" anchor="ctr">
                    <a:lnL>
                      <a:noFill/>
                    </a:lnL>
                    <a:lnR>
                      <a:noFill/>
                    </a:lnR>
                    <a:lnT>
                      <a:noFill/>
                    </a:lnT>
                    <a:lnB w="28575" cap="flat" cmpd="sng" algn="ctr">
                      <a:solidFill>
                        <a:schemeClr val="bg2">
                          <a:lumMod val="25000"/>
                        </a:schemeClr>
                      </a:solidFill>
                      <a:prstDash val="solid"/>
                      <a:round/>
                      <a:headEnd type="none" w="med" len="med"/>
                      <a:tailEnd type="none" w="med" len="med"/>
                    </a:lnB>
                    <a:noFill/>
                  </a:tcPr>
                </a:tc>
                <a:tc>
                  <a:txBody>
                    <a:bodyPr/>
                    <a:lstStyle/>
                    <a:p>
                      <a:pPr lvl="1" algn="l" fontAlgn="b">
                        <a:lnSpc>
                          <a:spcPct val="150000"/>
                        </a:lnSpc>
                      </a:pPr>
                      <a:r>
                        <a:rPr lang="en-ZA" sz="1550" b="1" i="0" u="none" strike="noStrike" dirty="0">
                          <a:solidFill>
                            <a:srgbClr val="000000"/>
                          </a:solidFill>
                          <a:effectLst/>
                          <a:latin typeface="Arial" panose="020B0604020202020204" pitchFamily="34" charset="0"/>
                        </a:rPr>
                        <a:t>Comment</a:t>
                      </a:r>
                    </a:p>
                  </a:txBody>
                  <a:tcPr marL="6297" marR="6297" marT="6297" marB="0" anchor="ctr">
                    <a:lnL>
                      <a:noFill/>
                    </a:lnL>
                    <a:lnR>
                      <a:noFill/>
                    </a:lnR>
                    <a:lnT>
                      <a:noFill/>
                    </a:lnT>
                    <a:lnB w="28575"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1280186130"/>
                  </a:ext>
                </a:extLst>
              </a:tr>
              <a:tr h="540000">
                <a:tc>
                  <a:txBody>
                    <a:bodyPr/>
                    <a:lstStyle/>
                    <a:p>
                      <a:pPr algn="ctr" fontAlgn="ctr">
                        <a:lnSpc>
                          <a:spcPct val="150000"/>
                        </a:lnSpc>
                      </a:pPr>
                      <a:r>
                        <a:rPr lang="en-ZA" sz="1550" b="0" i="0" u="none" strike="noStrike" dirty="0">
                          <a:solidFill>
                            <a:srgbClr val="000000"/>
                          </a:solidFill>
                          <a:effectLst/>
                          <a:latin typeface="Arial" panose="020B0604020202020204" pitchFamily="34" charset="0"/>
                        </a:rPr>
                        <a:t>18-Jan-24</a:t>
                      </a:r>
                    </a:p>
                  </a:txBody>
                  <a:tcPr marL="6297" marR="6297" marT="6297" marB="0" anchor="ctr">
                    <a:lnL>
                      <a:noFill/>
                    </a:lnL>
                    <a:lnR>
                      <a:noFill/>
                    </a:lnR>
                    <a:lnT w="28575" cap="flat" cmpd="sng" algn="ctr">
                      <a:solidFill>
                        <a:schemeClr val="bg2">
                          <a:lumMod val="25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09F28">
                        <a:alpha val="89020"/>
                      </a:srgbClr>
                    </a:solidFill>
                  </a:tcPr>
                </a:tc>
                <a:tc>
                  <a:txBody>
                    <a:bodyPr/>
                    <a:lstStyle/>
                    <a:p>
                      <a:pPr algn="ctr" fontAlgn="ctr">
                        <a:lnSpc>
                          <a:spcPct val="150000"/>
                        </a:lnSpc>
                      </a:pPr>
                      <a:r>
                        <a:rPr lang="en-ZA" sz="1550" b="1" i="0" u="none" strike="noStrike" dirty="0">
                          <a:solidFill>
                            <a:srgbClr val="000000"/>
                          </a:solidFill>
                          <a:effectLst/>
                          <a:latin typeface="Arial" panose="020B0604020202020204" pitchFamily="34" charset="0"/>
                        </a:rPr>
                        <a:t>TOV</a:t>
                      </a:r>
                    </a:p>
                  </a:txBody>
                  <a:tcPr marL="6297" marR="6297" marT="6297" marB="0" anchor="ctr">
                    <a:lnL>
                      <a:noFill/>
                    </a:lnL>
                    <a:lnR>
                      <a:noFill/>
                    </a:lnR>
                    <a:lnT w="28575" cap="flat" cmpd="sng" algn="ctr">
                      <a:solidFill>
                        <a:schemeClr val="bg2">
                          <a:lumMod val="25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09F28">
                        <a:alpha val="89020"/>
                      </a:srgbClr>
                    </a:solidFill>
                  </a:tcPr>
                </a:tc>
                <a:tc>
                  <a:txBody>
                    <a:bodyPr/>
                    <a:lstStyle/>
                    <a:p>
                      <a:pPr algn="ctr" fontAlgn="ctr">
                        <a:lnSpc>
                          <a:spcPct val="150000"/>
                        </a:lnSpc>
                      </a:pPr>
                      <a:r>
                        <a:rPr lang="en-ZA" sz="1550" b="0" i="0" u="none" strike="noStrike">
                          <a:solidFill>
                            <a:srgbClr val="000000"/>
                          </a:solidFill>
                          <a:effectLst/>
                          <a:latin typeface="Arial" panose="020B0604020202020204" pitchFamily="34" charset="0"/>
                        </a:rPr>
                        <a:t>Fishermans Bend</a:t>
                      </a:r>
                      <a:endParaRPr lang="en-ZA" sz="1550" b="0" i="0" u="none" strike="noStrike" dirty="0">
                        <a:solidFill>
                          <a:srgbClr val="000000"/>
                        </a:solidFill>
                        <a:effectLst/>
                        <a:latin typeface="Arial" panose="020B0604020202020204" pitchFamily="34" charset="0"/>
                      </a:endParaRPr>
                    </a:p>
                  </a:txBody>
                  <a:tcPr marL="6297" marR="6297" marT="6297" marB="0" anchor="ctr">
                    <a:lnL>
                      <a:noFill/>
                    </a:lnL>
                    <a:lnR>
                      <a:noFill/>
                    </a:lnR>
                    <a:lnT w="28575" cap="flat" cmpd="sng" algn="ctr">
                      <a:solidFill>
                        <a:schemeClr val="bg2">
                          <a:lumMod val="25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09F28">
                        <a:alpha val="89020"/>
                      </a:srgbClr>
                    </a:solidFill>
                  </a:tcPr>
                </a:tc>
                <a:tc>
                  <a:txBody>
                    <a:bodyPr/>
                    <a:lstStyle/>
                    <a:p>
                      <a:pPr lvl="1" algn="l" fontAlgn="b">
                        <a:lnSpc>
                          <a:spcPct val="150000"/>
                        </a:lnSpc>
                      </a:pPr>
                      <a:r>
                        <a:rPr lang="en-ZA" sz="1550" b="0" i="0" u="none" strike="noStrike" dirty="0">
                          <a:solidFill>
                            <a:srgbClr val="000000"/>
                          </a:solidFill>
                          <a:effectLst/>
                          <a:latin typeface="Arial" panose="020B0604020202020204" pitchFamily="34" charset="0"/>
                        </a:rPr>
                        <a:t>Toyota Fortuner stolen; parked on street</a:t>
                      </a:r>
                    </a:p>
                  </a:txBody>
                  <a:tcPr marL="6297" marR="6297" marT="6297" marB="0" anchor="ctr">
                    <a:lnL>
                      <a:noFill/>
                    </a:lnL>
                    <a:lnR>
                      <a:noFill/>
                    </a:lnR>
                    <a:lnT w="28575" cap="flat" cmpd="sng" algn="ctr">
                      <a:solidFill>
                        <a:schemeClr val="bg2">
                          <a:lumMod val="25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09F28">
                        <a:alpha val="89020"/>
                      </a:srgbClr>
                    </a:solidFill>
                  </a:tcPr>
                </a:tc>
                <a:extLst>
                  <a:ext uri="{0D108BD9-81ED-4DB2-BD59-A6C34878D82A}">
                    <a16:rowId xmlns:a16="http://schemas.microsoft.com/office/drawing/2014/main" val="2608856959"/>
                  </a:ext>
                </a:extLst>
              </a:tr>
              <a:tr h="756000">
                <a:tc>
                  <a:txBody>
                    <a:bodyPr/>
                    <a:lstStyle/>
                    <a:p>
                      <a:pPr algn="ctr" fontAlgn="ctr">
                        <a:lnSpc>
                          <a:spcPct val="150000"/>
                        </a:lnSpc>
                      </a:pPr>
                      <a:r>
                        <a:rPr lang="en-ZA" sz="1550" b="0" i="0" u="none" strike="noStrike" dirty="0">
                          <a:solidFill>
                            <a:srgbClr val="000000"/>
                          </a:solidFill>
                          <a:effectLst/>
                          <a:latin typeface="Arial" panose="020B0604020202020204" pitchFamily="34" charset="0"/>
                        </a:rPr>
                        <a:t>02-Feb-24</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99"/>
                    </a:solidFill>
                  </a:tcPr>
                </a:tc>
                <a:tc>
                  <a:txBody>
                    <a:bodyPr/>
                    <a:lstStyle/>
                    <a:p>
                      <a:pPr algn="ctr" fontAlgn="ctr">
                        <a:lnSpc>
                          <a:spcPct val="150000"/>
                        </a:lnSpc>
                      </a:pPr>
                      <a:r>
                        <a:rPr lang="en-ZA" sz="1550" b="1" i="0" u="none" strike="noStrike" dirty="0">
                          <a:solidFill>
                            <a:srgbClr val="000000"/>
                          </a:solidFill>
                          <a:effectLst/>
                          <a:latin typeface="Arial" panose="020B0604020202020204" pitchFamily="34" charset="0"/>
                        </a:rPr>
                        <a:t>Theft</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99"/>
                    </a:solidFill>
                  </a:tcPr>
                </a:tc>
                <a:tc>
                  <a:txBody>
                    <a:bodyPr/>
                    <a:lstStyle/>
                    <a:p>
                      <a:pPr algn="ctr" fontAlgn="ctr">
                        <a:lnSpc>
                          <a:spcPct val="150000"/>
                        </a:lnSpc>
                      </a:pPr>
                      <a:r>
                        <a:rPr lang="en-ZA" sz="1550" b="0" i="0" u="none" strike="noStrike" dirty="0">
                          <a:solidFill>
                            <a:srgbClr val="000000"/>
                          </a:solidFill>
                          <a:effectLst/>
                          <a:latin typeface="Arial" panose="020B0604020202020204" pitchFamily="34" charset="0"/>
                        </a:rPr>
                        <a:t>Llandudno Beach</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99"/>
                    </a:solidFill>
                  </a:tcPr>
                </a:tc>
                <a:tc>
                  <a:txBody>
                    <a:bodyPr/>
                    <a:lstStyle/>
                    <a:p>
                      <a:pPr lvl="1" algn="l" fontAlgn="b">
                        <a:lnSpc>
                          <a:spcPct val="150000"/>
                        </a:lnSpc>
                      </a:pPr>
                      <a:r>
                        <a:rPr lang="en-ZA" sz="1550" b="0" i="0" u="none" strike="noStrike" dirty="0">
                          <a:solidFill>
                            <a:srgbClr val="000000"/>
                          </a:solidFill>
                          <a:effectLst/>
                          <a:latin typeface="Arial" panose="020B0604020202020204" pitchFamily="34" charset="0"/>
                        </a:rPr>
                        <a:t>Phone stolen but suspects caught thanks to car guards noticing car on arrival</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val="2952158967"/>
                  </a:ext>
                </a:extLst>
              </a:tr>
              <a:tr h="792000">
                <a:tc>
                  <a:txBody>
                    <a:bodyPr/>
                    <a:lstStyle/>
                    <a:p>
                      <a:pPr algn="ctr" fontAlgn="ctr">
                        <a:lnSpc>
                          <a:spcPct val="150000"/>
                        </a:lnSpc>
                      </a:pPr>
                      <a:r>
                        <a:rPr lang="en-ZA" sz="1550" b="0" i="0" u="none" strike="noStrike" dirty="0">
                          <a:solidFill>
                            <a:srgbClr val="000000"/>
                          </a:solidFill>
                          <a:effectLst/>
                          <a:latin typeface="Arial" panose="020B0604020202020204" pitchFamily="34" charset="0"/>
                        </a:rPr>
                        <a:t>10-Mar-24</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99"/>
                    </a:solidFill>
                  </a:tcPr>
                </a:tc>
                <a:tc>
                  <a:txBody>
                    <a:bodyPr/>
                    <a:lstStyle/>
                    <a:p>
                      <a:pPr algn="ctr" fontAlgn="ctr">
                        <a:lnSpc>
                          <a:spcPct val="150000"/>
                        </a:lnSpc>
                      </a:pPr>
                      <a:r>
                        <a:rPr lang="en-ZA" sz="1550" b="1" i="0" u="none" strike="noStrike" dirty="0">
                          <a:solidFill>
                            <a:srgbClr val="000000"/>
                          </a:solidFill>
                          <a:effectLst/>
                          <a:latin typeface="Arial" panose="020B0604020202020204" pitchFamily="34" charset="0"/>
                        </a:rPr>
                        <a:t>Theft</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99"/>
                    </a:solidFill>
                  </a:tcPr>
                </a:tc>
                <a:tc>
                  <a:txBody>
                    <a:bodyPr/>
                    <a:lstStyle/>
                    <a:p>
                      <a:pPr algn="ctr" fontAlgn="ctr">
                        <a:lnSpc>
                          <a:spcPct val="150000"/>
                        </a:lnSpc>
                      </a:pPr>
                      <a:r>
                        <a:rPr lang="en-ZA" sz="1550" b="0" i="0" u="none" strike="noStrike" dirty="0">
                          <a:solidFill>
                            <a:srgbClr val="000000"/>
                          </a:solidFill>
                          <a:effectLst/>
                          <a:latin typeface="Arial" panose="020B0604020202020204" pitchFamily="34" charset="0"/>
                        </a:rPr>
                        <a:t>Llandudno Beach</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99"/>
                    </a:solidFill>
                  </a:tcPr>
                </a:tc>
                <a:tc>
                  <a:txBody>
                    <a:bodyPr/>
                    <a:lstStyle/>
                    <a:p>
                      <a:pPr lvl="1" algn="l" fontAlgn="b">
                        <a:lnSpc>
                          <a:spcPct val="150000"/>
                        </a:lnSpc>
                      </a:pPr>
                      <a:r>
                        <a:rPr lang="en-ZA" sz="1550" b="0" i="0" u="none" strike="noStrike" dirty="0">
                          <a:solidFill>
                            <a:srgbClr val="000000"/>
                          </a:solidFill>
                          <a:effectLst/>
                          <a:latin typeface="Arial" panose="020B0604020202020204" pitchFamily="34" charset="0"/>
                        </a:rPr>
                        <a:t>Bag stolen from beach, suspect caught and detained; case opened by victim</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val="682571407"/>
                  </a:ext>
                </a:extLst>
              </a:tr>
              <a:tr h="720000">
                <a:tc>
                  <a:txBody>
                    <a:bodyPr/>
                    <a:lstStyle/>
                    <a:p>
                      <a:pPr algn="ctr" fontAlgn="ctr">
                        <a:lnSpc>
                          <a:spcPct val="150000"/>
                        </a:lnSpc>
                      </a:pPr>
                      <a:r>
                        <a:rPr lang="en-ZA" sz="1550" b="0" i="0" u="none" strike="noStrike" dirty="0">
                          <a:solidFill>
                            <a:srgbClr val="000000"/>
                          </a:solidFill>
                          <a:effectLst/>
                          <a:latin typeface="Arial" panose="020B0604020202020204" pitchFamily="34" charset="0"/>
                        </a:rPr>
                        <a:t>30-Apr-24</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6600">
                        <a:alpha val="76078"/>
                      </a:srgbClr>
                    </a:solidFill>
                  </a:tcPr>
                </a:tc>
                <a:tc>
                  <a:txBody>
                    <a:bodyPr/>
                    <a:lstStyle/>
                    <a:p>
                      <a:pPr algn="ctr" fontAlgn="ctr">
                        <a:lnSpc>
                          <a:spcPct val="150000"/>
                        </a:lnSpc>
                      </a:pPr>
                      <a:r>
                        <a:rPr lang="en-ZA" sz="1550" b="1" i="0" u="none" strike="noStrike" dirty="0">
                          <a:solidFill>
                            <a:srgbClr val="000000"/>
                          </a:solidFill>
                          <a:effectLst/>
                          <a:latin typeface="Arial" panose="020B0604020202020204" pitchFamily="34" charset="0"/>
                        </a:rPr>
                        <a:t>Break-in</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6600">
                        <a:alpha val="76078"/>
                      </a:srgbClr>
                    </a:solidFill>
                  </a:tcPr>
                </a:tc>
                <a:tc>
                  <a:txBody>
                    <a:bodyPr/>
                    <a:lstStyle/>
                    <a:p>
                      <a:pPr algn="ctr" fontAlgn="ctr">
                        <a:lnSpc>
                          <a:spcPct val="150000"/>
                        </a:lnSpc>
                      </a:pPr>
                      <a:r>
                        <a:rPr lang="en-ZA" sz="1550" b="0" i="0" u="none" strike="noStrike" dirty="0" err="1">
                          <a:solidFill>
                            <a:srgbClr val="000000"/>
                          </a:solidFill>
                          <a:effectLst/>
                          <a:latin typeface="Arial" panose="020B0604020202020204" pitchFamily="34" charset="0"/>
                        </a:rPr>
                        <a:t>Steensway</a:t>
                      </a:r>
                      <a:endParaRPr lang="en-ZA" sz="1550" b="0" i="0" u="none" strike="noStrike" dirty="0">
                        <a:solidFill>
                          <a:srgbClr val="000000"/>
                        </a:solidFill>
                        <a:effectLst/>
                        <a:latin typeface="Arial" panose="020B0604020202020204" pitchFamily="34" charset="0"/>
                      </a:endParaRP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6600">
                        <a:alpha val="76078"/>
                      </a:srgbClr>
                    </a:solidFill>
                  </a:tcPr>
                </a:tc>
                <a:tc>
                  <a:txBody>
                    <a:bodyPr/>
                    <a:lstStyle/>
                    <a:p>
                      <a:pPr lvl="1" algn="l" fontAlgn="b">
                        <a:lnSpc>
                          <a:spcPct val="150000"/>
                        </a:lnSpc>
                      </a:pPr>
                      <a:r>
                        <a:rPr lang="en-ZA" sz="1550" b="0" i="0" u="none" strike="noStrike" dirty="0">
                          <a:solidFill>
                            <a:srgbClr val="000000"/>
                          </a:solidFill>
                          <a:effectLst/>
                          <a:latin typeface="Arial" panose="020B0604020202020204" pitchFamily="34" charset="0"/>
                        </a:rPr>
                        <a:t>Copper piping stolen from out-of-sight area on </a:t>
                      </a:r>
                      <a:r>
                        <a:rPr lang="en-ZA" sz="1550" b="0" i="0" u="none" strike="noStrike" dirty="0" err="1">
                          <a:solidFill>
                            <a:srgbClr val="000000"/>
                          </a:solidFill>
                          <a:effectLst/>
                          <a:latin typeface="Arial" panose="020B0604020202020204" pitchFamily="34" charset="0"/>
                        </a:rPr>
                        <a:t>proprty</a:t>
                      </a:r>
                      <a:r>
                        <a:rPr lang="en-ZA" sz="1550" b="0" i="0" u="none" strike="noStrike" dirty="0">
                          <a:solidFill>
                            <a:srgbClr val="000000"/>
                          </a:solidFill>
                          <a:effectLst/>
                          <a:latin typeface="Arial" panose="020B0604020202020204" pitchFamily="34" charset="0"/>
                        </a:rPr>
                        <a:t> during windy night</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6600">
                        <a:alpha val="76078"/>
                      </a:srgbClr>
                    </a:solidFill>
                  </a:tcPr>
                </a:tc>
                <a:extLst>
                  <a:ext uri="{0D108BD9-81ED-4DB2-BD59-A6C34878D82A}">
                    <a16:rowId xmlns:a16="http://schemas.microsoft.com/office/drawing/2014/main" val="1817929409"/>
                  </a:ext>
                </a:extLst>
              </a:tr>
              <a:tr h="1044000">
                <a:tc>
                  <a:txBody>
                    <a:bodyPr/>
                    <a:lstStyle/>
                    <a:p>
                      <a:pPr algn="ctr" fontAlgn="ctr">
                        <a:lnSpc>
                          <a:spcPct val="150000"/>
                        </a:lnSpc>
                      </a:pPr>
                      <a:r>
                        <a:rPr lang="en-ZA" sz="1550" b="0" i="0" u="none" strike="noStrike" dirty="0">
                          <a:solidFill>
                            <a:srgbClr val="000000"/>
                          </a:solidFill>
                          <a:effectLst/>
                          <a:latin typeface="Arial" panose="020B0604020202020204" pitchFamily="34" charset="0"/>
                        </a:rPr>
                        <a:t>13-Jun-24</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6600">
                        <a:alpha val="76078"/>
                      </a:srgbClr>
                    </a:solidFill>
                  </a:tcPr>
                </a:tc>
                <a:tc>
                  <a:txBody>
                    <a:bodyPr/>
                    <a:lstStyle/>
                    <a:p>
                      <a:pPr algn="ctr" fontAlgn="ctr">
                        <a:lnSpc>
                          <a:spcPct val="150000"/>
                        </a:lnSpc>
                      </a:pPr>
                      <a:r>
                        <a:rPr lang="en-ZA" sz="1550" b="1" i="0" u="none" strike="noStrike" dirty="0">
                          <a:solidFill>
                            <a:srgbClr val="000000"/>
                          </a:solidFill>
                          <a:effectLst/>
                          <a:latin typeface="Arial" panose="020B0604020202020204" pitchFamily="34" charset="0"/>
                        </a:rPr>
                        <a:t>Break-in</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6600">
                        <a:alpha val="76078"/>
                      </a:srgbClr>
                    </a:solidFill>
                  </a:tcPr>
                </a:tc>
                <a:tc>
                  <a:txBody>
                    <a:bodyPr/>
                    <a:lstStyle/>
                    <a:p>
                      <a:pPr algn="ctr" fontAlgn="ctr">
                        <a:lnSpc>
                          <a:spcPct val="150000"/>
                        </a:lnSpc>
                      </a:pPr>
                      <a:r>
                        <a:rPr lang="en-ZA" sz="1550" b="0" i="0" u="none" strike="noStrike" dirty="0">
                          <a:solidFill>
                            <a:srgbClr val="000000"/>
                          </a:solidFill>
                          <a:effectLst/>
                          <a:latin typeface="Arial" panose="020B0604020202020204" pitchFamily="34" charset="0"/>
                        </a:rPr>
                        <a:t>Lower Llandudno Road</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6600">
                        <a:alpha val="76078"/>
                      </a:srgbClr>
                    </a:solidFill>
                  </a:tcPr>
                </a:tc>
                <a:tc>
                  <a:txBody>
                    <a:bodyPr/>
                    <a:lstStyle/>
                    <a:p>
                      <a:pPr lvl="1" algn="l" fontAlgn="b">
                        <a:lnSpc>
                          <a:spcPct val="150000"/>
                        </a:lnSpc>
                      </a:pPr>
                      <a:r>
                        <a:rPr lang="en-ZA" sz="1550" b="0" i="0" u="none" strike="noStrike" dirty="0">
                          <a:solidFill>
                            <a:srgbClr val="000000"/>
                          </a:solidFill>
                          <a:effectLst/>
                          <a:latin typeface="Arial" panose="020B0604020202020204" pitchFamily="34" charset="0"/>
                        </a:rPr>
                        <a:t>Forced entry &amp; burglary at 10am whilst owners were out; nothing of much value taken; suspect identified but fled</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6600">
                        <a:alpha val="76078"/>
                      </a:srgbClr>
                    </a:solidFill>
                  </a:tcPr>
                </a:tc>
                <a:extLst>
                  <a:ext uri="{0D108BD9-81ED-4DB2-BD59-A6C34878D82A}">
                    <a16:rowId xmlns:a16="http://schemas.microsoft.com/office/drawing/2014/main" val="418767683"/>
                  </a:ext>
                </a:extLst>
              </a:tr>
              <a:tr h="900000">
                <a:tc>
                  <a:txBody>
                    <a:bodyPr/>
                    <a:lstStyle/>
                    <a:p>
                      <a:pPr algn="ctr" fontAlgn="ctr">
                        <a:lnSpc>
                          <a:spcPct val="150000"/>
                        </a:lnSpc>
                      </a:pPr>
                      <a:r>
                        <a:rPr lang="en-ZA" sz="1550" b="0" i="0" u="none" strike="noStrike" dirty="0">
                          <a:solidFill>
                            <a:srgbClr val="000000"/>
                          </a:solidFill>
                          <a:effectLst/>
                          <a:latin typeface="Arial" panose="020B0604020202020204" pitchFamily="34" charset="0"/>
                        </a:rPr>
                        <a:t>20-Jun-24</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99"/>
                    </a:solidFill>
                  </a:tcPr>
                </a:tc>
                <a:tc>
                  <a:txBody>
                    <a:bodyPr/>
                    <a:lstStyle/>
                    <a:p>
                      <a:pPr algn="ctr" fontAlgn="ctr">
                        <a:lnSpc>
                          <a:spcPct val="150000"/>
                        </a:lnSpc>
                      </a:pPr>
                      <a:r>
                        <a:rPr lang="en-ZA" sz="1550" b="1" i="0" u="none" strike="noStrike" dirty="0">
                          <a:solidFill>
                            <a:srgbClr val="000000"/>
                          </a:solidFill>
                          <a:effectLst/>
                          <a:latin typeface="Arial" panose="020B0604020202020204" pitchFamily="34" charset="0"/>
                        </a:rPr>
                        <a:t>Malicious damage to property</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99"/>
                    </a:solidFill>
                  </a:tcPr>
                </a:tc>
                <a:tc>
                  <a:txBody>
                    <a:bodyPr/>
                    <a:lstStyle/>
                    <a:p>
                      <a:pPr algn="ctr" fontAlgn="ctr">
                        <a:lnSpc>
                          <a:spcPct val="150000"/>
                        </a:lnSpc>
                      </a:pPr>
                      <a:r>
                        <a:rPr lang="en-ZA" sz="1550" b="0" i="0" u="none" strike="noStrike" dirty="0">
                          <a:solidFill>
                            <a:srgbClr val="000000"/>
                          </a:solidFill>
                          <a:effectLst/>
                          <a:latin typeface="Arial" panose="020B0604020202020204" pitchFamily="34" charset="0"/>
                        </a:rPr>
                        <a:t>Robinson Avenue</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99"/>
                    </a:solidFill>
                  </a:tcPr>
                </a:tc>
                <a:tc>
                  <a:txBody>
                    <a:bodyPr/>
                    <a:lstStyle/>
                    <a:p>
                      <a:pPr lvl="1" algn="l" fontAlgn="b">
                        <a:lnSpc>
                          <a:spcPct val="150000"/>
                        </a:lnSpc>
                      </a:pPr>
                      <a:r>
                        <a:rPr lang="en-ZA" sz="1550" b="0" i="0" u="none" strike="noStrike" dirty="0">
                          <a:solidFill>
                            <a:srgbClr val="000000"/>
                          </a:solidFill>
                          <a:effectLst/>
                          <a:latin typeface="Arial" panose="020B0604020202020204" pitchFamily="34" charset="0"/>
                        </a:rPr>
                        <a:t>Windscreen smashed, bonnet scratched with rock from garden; vehicle parked outside house under a tree</a:t>
                      </a:r>
                    </a:p>
                  </a:txBody>
                  <a:tcPr marL="6297" marR="6297" marT="6297" marB="0" anchor="ctr">
                    <a:lnL>
                      <a:noFill/>
                    </a:lnL>
                    <a:lnR>
                      <a:noFill/>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val="503729427"/>
                  </a:ext>
                </a:extLst>
              </a:tr>
            </a:tbl>
          </a:graphicData>
        </a:graphic>
      </p:graphicFrame>
    </p:spTree>
    <p:extLst>
      <p:ext uri="{BB962C8B-B14F-4D97-AF65-F5344CB8AC3E}">
        <p14:creationId xmlns:p14="http://schemas.microsoft.com/office/powerpoint/2010/main" val="38084439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52032</TotalTime>
  <Words>3578</Words>
  <Application>Microsoft Office PowerPoint</Application>
  <PresentationFormat>Widescreen</PresentationFormat>
  <Paragraphs>598</Paragraphs>
  <Slides>50</Slides>
  <Notes>14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6" baseType="lpstr">
      <vt:lpstr>Arial</vt:lpstr>
      <vt:lpstr>Calibri</vt:lpstr>
      <vt:lpstr>Courier New</vt:lpstr>
      <vt:lpstr>Wingdings</vt:lpstr>
      <vt:lpstr>Office Theme</vt:lpstr>
      <vt:lpstr>Worksheet</vt:lpstr>
      <vt:lpstr>PowerPoint Presentation</vt:lpstr>
      <vt:lpstr>1.   Registration &amp; Agenda</vt:lpstr>
      <vt:lpstr>2.   Welcome &amp; Apologies</vt:lpstr>
      <vt:lpstr>3 &amp; 4.   Membership, Quorum &amp; Proxies</vt:lpstr>
      <vt:lpstr>5.   Adoption of Minutes from Previous AGM</vt:lpstr>
      <vt:lpstr>6.   Chairperson’s Key Items</vt:lpstr>
      <vt:lpstr>7.1   Security</vt:lpstr>
      <vt:lpstr>7.1   Crime Statistics (2011 to 2024)</vt:lpstr>
      <vt:lpstr>7.1   Crime Incidents (1 Dec 2023 – 30 Nov 2024)</vt:lpstr>
      <vt:lpstr>7.1   Crime Incidents (1 Dec 2023 – 30 Nov 2024)</vt:lpstr>
      <vt:lpstr>7.1   Security – Details of Existing System (updated in Blue)</vt:lpstr>
      <vt:lpstr>7.1   Security – Details of Existing System (updated in Blue)</vt:lpstr>
      <vt:lpstr>7.1   Security – Challenges &amp; Plans (updated in Blue)</vt:lpstr>
      <vt:lpstr>7.1   Security – Entrance Hut (updated in Blue)</vt:lpstr>
      <vt:lpstr>PowerPoint Presentation</vt:lpstr>
      <vt:lpstr>PowerPoint Presentation</vt:lpstr>
      <vt:lpstr>PowerPoint Presentation</vt:lpstr>
      <vt:lpstr>7.2   Environment – Environmental Report 2024</vt:lpstr>
      <vt:lpstr>Llandudno SRA: Environmental Report 2024</vt:lpstr>
      <vt:lpstr>Alien Clearing</vt:lpstr>
      <vt:lpstr>Alien Clearing</vt:lpstr>
      <vt:lpstr>Fire</vt:lpstr>
      <vt:lpstr>Vegetation Cutting, Removal &amp; Dumping </vt:lpstr>
      <vt:lpstr>Beach Access Upgrade</vt:lpstr>
      <vt:lpstr>Litter &amp; Bins</vt:lpstr>
      <vt:lpstr>7.3   Infrastructure</vt:lpstr>
      <vt:lpstr>7.3a   Background</vt:lpstr>
      <vt:lpstr>7.3b   Road Maintenance &amp; Signage</vt:lpstr>
      <vt:lpstr>7.3c   Electricity</vt:lpstr>
      <vt:lpstr>7.3d   Sewerage</vt:lpstr>
      <vt:lpstr>7.3e   Water</vt:lpstr>
      <vt:lpstr>7.3f   Parking &amp; Traffic Congestion</vt:lpstr>
      <vt:lpstr>8.   Finance</vt:lpstr>
      <vt:lpstr>8.1 Statement of Financial Position as at 30 June 24</vt:lpstr>
      <vt:lpstr>8.2 Statement of Comprehensive Income</vt:lpstr>
      <vt:lpstr>8.3   Commentary </vt:lpstr>
      <vt:lpstr>8.3   Commentary </vt:lpstr>
      <vt:lpstr>8.4 Implementation &amp; Business Plan</vt:lpstr>
      <vt:lpstr>8.5   Increase in SRA Levy on Rates Bill</vt:lpstr>
      <vt:lpstr>8.6 Year to Date – 2025 </vt:lpstr>
      <vt:lpstr>Year to Date - 2025 Continued</vt:lpstr>
      <vt:lpstr>8.7   2025/26  </vt:lpstr>
      <vt:lpstr>9.   Election of the Board</vt:lpstr>
      <vt:lpstr>9.1   Board Currently</vt:lpstr>
      <vt:lpstr>9.2   Board Proposed for Election</vt:lpstr>
      <vt:lpstr>10.   Q &amp; A</vt:lpstr>
      <vt:lpstr>11.   Statutory Approvals</vt:lpstr>
      <vt:lpstr>11.  Statutory Approvals - Voting</vt:lpstr>
      <vt:lpstr>13.   Meeting Closed</vt:lpstr>
      <vt:lpstr>Appendix: Chairperson’s Key Items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dc:creator>
  <cp:lastModifiedBy>Andrew McNulty</cp:lastModifiedBy>
  <cp:revision>352</cp:revision>
  <cp:lastPrinted>2023-11-23T13:19:24Z</cp:lastPrinted>
  <dcterms:created xsi:type="dcterms:W3CDTF">2019-11-18T13:48:09Z</dcterms:created>
  <dcterms:modified xsi:type="dcterms:W3CDTF">2024-12-11T12:56:38Z</dcterms:modified>
</cp:coreProperties>
</file>